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304" r:id="rId4"/>
    <p:sldId id="279" r:id="rId5"/>
    <p:sldId id="280" r:id="rId6"/>
    <p:sldId id="282" r:id="rId7"/>
    <p:sldId id="283" r:id="rId8"/>
    <p:sldId id="375" r:id="rId9"/>
    <p:sldId id="329" r:id="rId10"/>
    <p:sldId id="264" r:id="rId11"/>
    <p:sldId id="359" r:id="rId12"/>
    <p:sldId id="360" r:id="rId13"/>
    <p:sldId id="331" r:id="rId14"/>
    <p:sldId id="330" r:id="rId15"/>
    <p:sldId id="333" r:id="rId16"/>
    <p:sldId id="340" r:id="rId17"/>
    <p:sldId id="358" r:id="rId18"/>
    <p:sldId id="361" r:id="rId19"/>
    <p:sldId id="362" r:id="rId20"/>
    <p:sldId id="363" r:id="rId21"/>
    <p:sldId id="374" r:id="rId22"/>
    <p:sldId id="364" r:id="rId23"/>
    <p:sldId id="365" r:id="rId24"/>
    <p:sldId id="366" r:id="rId25"/>
    <p:sldId id="367" r:id="rId26"/>
    <p:sldId id="372" r:id="rId27"/>
    <p:sldId id="373" r:id="rId28"/>
    <p:sldId id="368" r:id="rId29"/>
    <p:sldId id="376" r:id="rId30"/>
    <p:sldId id="369" r:id="rId31"/>
    <p:sldId id="371" r:id="rId32"/>
    <p:sldId id="370" r:id="rId33"/>
    <p:sldId id="377" r:id="rId34"/>
    <p:sldId id="327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8-10-2025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in </a:t>
            </a:r>
            <a:r>
              <a:rPr lang="en-US" dirty="0" err="1"/>
              <a:t>Tsjechie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Oekraine</a:t>
            </a:r>
            <a:r>
              <a:rPr lang="en-US" dirty="0"/>
              <a:t> nog steeds </a:t>
            </a:r>
            <a:r>
              <a:rPr lang="en-US" dirty="0" err="1"/>
              <a:t>radiootjes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 met </a:t>
            </a:r>
            <a:r>
              <a:rPr lang="en-US" dirty="0" err="1"/>
              <a:t>deze</a:t>
            </a:r>
            <a:r>
              <a:rPr lang="en-US" dirty="0"/>
              <a:t> band </a:t>
            </a:r>
            <a:r>
              <a:rPr lang="en-US" dirty="0" err="1"/>
              <a:t>erop</a:t>
            </a:r>
            <a:r>
              <a:rPr lang="en-US" dirty="0"/>
              <a:t>,</a:t>
            </a:r>
          </a:p>
          <a:p>
            <a:r>
              <a:rPr lang="en-US" dirty="0"/>
              <a:t>Al </a:t>
            </a:r>
            <a:r>
              <a:rPr lang="en-US" dirty="0" err="1"/>
              <a:t>zal</a:t>
            </a:r>
            <a:r>
              <a:rPr lang="en-US" dirty="0"/>
              <a:t> het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“TV-</a:t>
            </a:r>
            <a:r>
              <a:rPr lang="en-US" dirty="0" err="1"/>
              <a:t>ontvanger</a:t>
            </a:r>
            <a:r>
              <a:rPr lang="en-US" dirty="0"/>
              <a:t>” </a:t>
            </a:r>
            <a:r>
              <a:rPr lang="en-US" dirty="0" err="1"/>
              <a:t>heten</a:t>
            </a:r>
            <a:r>
              <a:rPr lang="en-US" dirty="0"/>
              <a:t>.!</a:t>
            </a:r>
          </a:p>
          <a:p>
            <a:r>
              <a:rPr lang="en-US" dirty="0" err="1"/>
              <a:t>Rusland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Wit-</a:t>
            </a:r>
            <a:r>
              <a:rPr lang="en-US" dirty="0" err="1"/>
              <a:t>Rusland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hem nog steeds.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80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B2FB-EE13-491B-8E66-126490C0FAC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13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8-10-2025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8-10-2025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8-10-2025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gerardtel.nl/Sets/Signal402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gerardtel.nl/Sets/Sign402b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istorforum.nl/forum/index.php?id=86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elquanta.ru/novoe/kt3102.html#_315_315_315_315_315_315_31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ikikids.nl/Transis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lenin_nova_signal_402_export_version.html" TargetMode="External"/><Relationship Id="rId2" Type="http://schemas.openxmlformats.org/officeDocument/2006/relationships/hyperlink" Target="https://www.radiomuseum.org/r/lenin_radi_signal_402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gerardtel.nl/Pres/Rossia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kootwijk.nu/wp-content/uploads/Delta-Radio-de-vervlogen-droom-van-een-langegolf.pdf" TargetMode="External"/><Relationship Id="rId2" Type="http://schemas.openxmlformats.org/officeDocument/2006/relationships/hyperlink" Target="https://www.radiopedia.nl/wiki/Langegolf_omroepzender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nl.wikipedia.org/wiki/Ivan_Rebrof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radiomuseum.org/dsp_hersteller_detail.cfm?company_id=19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Organisation_Internationale_de_Radiodiffusion_et_de_T%C3%A9l%C3%A9vis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gerardtel.nl/Sets/Sokol308.htm" TargetMode="External"/><Relationship Id="rId4" Type="http://schemas.openxmlformats.org/officeDocument/2006/relationships/hyperlink" Target="https://nl.wikipedia.org/wiki/FM-omroe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VEF_Spidol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18655"/>
          </a:xfrm>
        </p:spPr>
        <p:txBody>
          <a:bodyPr/>
          <a:lstStyle/>
          <a:p>
            <a:r>
              <a:rPr lang="nl-NL" dirty="0"/>
              <a:t>Een Russische Reiswekker:</a:t>
            </a:r>
            <a:br>
              <a:rPr lang="nl-NL" dirty="0"/>
            </a:br>
            <a:r>
              <a:rPr lang="nl-NL" dirty="0"/>
              <a:t>De Signal 402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44614" y="3041750"/>
            <a:ext cx="2520280" cy="2929880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</a:t>
            </a:r>
            <a:br>
              <a:rPr lang="en-US" dirty="0"/>
            </a:br>
            <a:r>
              <a:rPr lang="en-US" dirty="0"/>
              <a:t>8 </a:t>
            </a:r>
            <a:r>
              <a:rPr lang="en-US" dirty="0" err="1"/>
              <a:t>okt</a:t>
            </a:r>
            <a:r>
              <a:rPr lang="en-US" dirty="0"/>
              <a:t> 2025 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04F4CB-950B-3127-79E9-DC915A67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4823814" cy="3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Gerard in Midden-Europa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70586"/>
          </a:xfrm>
        </p:spPr>
        <p:txBody>
          <a:bodyPr/>
          <a:lstStyle/>
          <a:p>
            <a:r>
              <a:rPr lang="en-US" dirty="0"/>
              <a:t>Werk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vakantie</a:t>
            </a:r>
            <a:endParaRPr lang="en-US" dirty="0"/>
          </a:p>
          <a:p>
            <a:r>
              <a:rPr lang="en-US" dirty="0"/>
              <a:t>15x </a:t>
            </a:r>
            <a:r>
              <a:rPr lang="en-US" dirty="0" err="1"/>
              <a:t>Cz</a:t>
            </a:r>
            <a:r>
              <a:rPr lang="en-US" dirty="0"/>
              <a:t>, 15x </a:t>
            </a:r>
            <a:r>
              <a:rPr lang="en-US" dirty="0" err="1"/>
              <a:t>Sk</a:t>
            </a:r>
            <a:endParaRPr lang="en-US" dirty="0"/>
          </a:p>
          <a:p>
            <a:r>
              <a:rPr lang="en-US" dirty="0"/>
              <a:t>Medaille Univ </a:t>
            </a:r>
            <a:r>
              <a:rPr lang="en-US" dirty="0" err="1"/>
              <a:t>Košice</a:t>
            </a:r>
            <a:endParaRPr lang="en-US" dirty="0"/>
          </a:p>
          <a:p>
            <a:r>
              <a:rPr lang="en-US" dirty="0"/>
              <a:t>Vaak </a:t>
            </a:r>
            <a:r>
              <a:rPr lang="en-US" dirty="0" err="1"/>
              <a:t>radiootje</a:t>
            </a:r>
            <a:r>
              <a:rPr lang="en-US" dirty="0"/>
              <a:t> </a:t>
            </a:r>
            <a:r>
              <a:rPr lang="en-US" dirty="0" err="1"/>
              <a:t>kopen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 Corona / </a:t>
            </a:r>
            <a:r>
              <a:rPr lang="en-US" dirty="0" err="1"/>
              <a:t>Pensioen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gestopt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83" y="1412776"/>
            <a:ext cx="3980411" cy="53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7D35F-6CCF-8F1E-2833-5DE9388A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Uitdragerij van Robert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02D9A-9395-ED8A-DB7C-E9B301955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nl-NL" dirty="0"/>
              <a:t>Košice 2007</a:t>
            </a:r>
          </a:p>
          <a:p>
            <a:r>
              <a:rPr lang="nl-NL" dirty="0"/>
              <a:t>Achterafzaakje</a:t>
            </a:r>
          </a:p>
          <a:p>
            <a:r>
              <a:rPr lang="nl-NL" dirty="0"/>
              <a:t>Slechte deal</a:t>
            </a:r>
          </a:p>
          <a:p>
            <a:endParaRPr lang="nl-NL" dirty="0"/>
          </a:p>
          <a:p>
            <a:r>
              <a:rPr lang="nl-NL" dirty="0"/>
              <a:t>Weer in 2009</a:t>
            </a:r>
          </a:p>
          <a:p>
            <a:r>
              <a:rPr lang="nl-NL" dirty="0"/>
              <a:t>Leverde </a:t>
            </a:r>
            <a:r>
              <a:rPr lang="nl-NL" dirty="0">
                <a:hlinkClick r:id="rId2"/>
              </a:rPr>
              <a:t>1</a:t>
            </a:r>
            <a:r>
              <a:rPr lang="nl-NL" baseline="30000" dirty="0">
                <a:hlinkClick r:id="rId2"/>
              </a:rPr>
              <a:t>e</a:t>
            </a:r>
            <a:r>
              <a:rPr lang="nl-NL" dirty="0">
                <a:hlinkClick r:id="rId2"/>
              </a:rPr>
              <a:t> Sig402</a:t>
            </a:r>
            <a:endParaRPr lang="nl-NL" dirty="0"/>
          </a:p>
          <a:p>
            <a:r>
              <a:rPr lang="nl-NL" dirty="0"/>
              <a:t>Duur, klok defect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F4DC36-89F9-BD1A-603B-EC4AF814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6BBBCB-72AA-37FF-8683-01905210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/>
          <a:stretch>
            <a:fillRect/>
          </a:stretch>
        </p:blipFill>
        <p:spPr>
          <a:xfrm>
            <a:off x="4310784" y="1210146"/>
            <a:ext cx="448483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7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2939F-AAFC-66B7-3C66-B19EF436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Mega </a:t>
            </a:r>
            <a:r>
              <a:rPr lang="nl-NL" dirty="0" err="1"/>
              <a:t>Bazár</a:t>
            </a:r>
            <a:r>
              <a:rPr lang="nl-NL" dirty="0"/>
              <a:t>, </a:t>
            </a:r>
            <a:r>
              <a:rPr lang="nl-NL" dirty="0" err="1"/>
              <a:t>Banska</a:t>
            </a:r>
            <a:r>
              <a:rPr lang="nl-NL" dirty="0"/>
              <a:t> </a:t>
            </a:r>
            <a:r>
              <a:rPr lang="nl-NL" dirty="0" err="1"/>
              <a:t>Bystrica</a:t>
            </a:r>
            <a:r>
              <a:rPr lang="nl-NL" dirty="0"/>
              <a:t>, 2011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735E89-7B6E-71D3-4640-6E741386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53136"/>
          </a:xfrm>
        </p:spPr>
        <p:txBody>
          <a:bodyPr>
            <a:normAutofit/>
          </a:bodyPr>
          <a:lstStyle/>
          <a:p>
            <a:r>
              <a:rPr lang="nl-NL" dirty="0"/>
              <a:t>Gave </a:t>
            </a:r>
            <a:r>
              <a:rPr lang="nl-NL" dirty="0">
                <a:hlinkClick r:id="rId2"/>
              </a:rPr>
              <a:t>Signal 402</a:t>
            </a:r>
            <a:endParaRPr lang="nl-NL" dirty="0"/>
          </a:p>
          <a:p>
            <a:r>
              <a:rPr lang="nl-NL" dirty="0"/>
              <a:t>Prijs 6€</a:t>
            </a:r>
          </a:p>
          <a:p>
            <a:r>
              <a:rPr lang="nl-NL" dirty="0"/>
              <a:t>Klokje werkt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Of … 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Spin-beuk!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Foto kijken met </a:t>
            </a: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2400" dirty="0">
                <a:sym typeface="Wingdings" panose="05000000000000000000" pitchFamily="2" charset="2"/>
              </a:rPr>
              <a:t>rood-cyaan bril </a:t>
            </a:r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490C91-12B5-2606-B77B-74F1E1A5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3D5FC3-FBEF-350F-0773-84301634E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65065"/>
            <a:ext cx="4429249" cy="52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7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48E87-7F5D-88F1-D644-0BC1F5F3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 op </a:t>
            </a:r>
            <a:r>
              <a:rPr lang="nl-NL" dirty="0">
                <a:hlinkClick r:id="rId3"/>
              </a:rPr>
              <a:t>Transistorforum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1DD77-0878-82B9-D93A-C0C58F79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3/2025, 15€</a:t>
            </a:r>
          </a:p>
          <a:p>
            <a:r>
              <a:rPr lang="nl-NL" dirty="0"/>
              <a:t>Datum 12/81</a:t>
            </a:r>
          </a:p>
          <a:p>
            <a:endParaRPr lang="nl-NL" dirty="0"/>
          </a:p>
          <a:p>
            <a:r>
              <a:rPr lang="nl-NL" dirty="0"/>
              <a:t>Nieuwprijs 64Rb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94F597-CA80-4BC3-C69A-6F33B3E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FD9950-B5E6-CB5C-EA42-09E20D931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236" y="1600200"/>
            <a:ext cx="4717217" cy="14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92D72-E0DA-1550-79AF-AC7D8127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092"/>
          </a:xfrm>
        </p:spPr>
        <p:txBody>
          <a:bodyPr/>
          <a:lstStyle/>
          <a:p>
            <a:r>
              <a:rPr lang="nl-NL" dirty="0"/>
              <a:t>3. Schemabespreking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7D7E5EA-EE97-16F8-B97F-0843A9510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5"/>
          <a:stretch>
            <a:fillRect/>
          </a:stretch>
        </p:blipFill>
        <p:spPr>
          <a:xfrm>
            <a:off x="213332" y="1143730"/>
            <a:ext cx="8751155" cy="557774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87302A-6EB4-195F-3175-205AC06A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C989D-78EC-820A-5AEB-865403EA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 </a:t>
            </a:r>
            <a:r>
              <a:rPr lang="nl-NL" dirty="0">
                <a:hlinkClick r:id="rId2"/>
              </a:rPr>
              <a:t>KT315B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7588E-70E1-69EB-E148-0217555D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nl-NL" dirty="0"/>
              <a:t>Silicium NPN, bedoeld als HF mixer</a:t>
            </a:r>
          </a:p>
          <a:p>
            <a:r>
              <a:rPr lang="nl-NL" dirty="0" err="1"/>
              <a:t>hFE</a:t>
            </a:r>
            <a:r>
              <a:rPr lang="nl-NL" dirty="0"/>
              <a:t> = 50...350, </a:t>
            </a:r>
            <a:r>
              <a:rPr lang="nl-NL" dirty="0" err="1"/>
              <a:t>dissipatie</a:t>
            </a:r>
            <a:r>
              <a:rPr lang="nl-NL" dirty="0"/>
              <a:t> 150mW</a:t>
            </a:r>
          </a:p>
          <a:p>
            <a:r>
              <a:rPr lang="nl-NL" dirty="0"/>
              <a:t>Ontwikkeld ca. 1970-73, </a:t>
            </a:r>
            <a:br>
              <a:rPr lang="nl-NL" dirty="0"/>
            </a:br>
            <a:r>
              <a:rPr lang="nl-NL" dirty="0"/>
              <a:t>Staatsprijs der USSR 1973</a:t>
            </a:r>
          </a:p>
          <a:p>
            <a:endParaRPr lang="nl-NL" dirty="0"/>
          </a:p>
          <a:p>
            <a:r>
              <a:rPr lang="nl-NL" dirty="0"/>
              <a:t>Waarom verschillende </a:t>
            </a:r>
            <a:br>
              <a:rPr lang="nl-NL" dirty="0"/>
            </a:br>
            <a:r>
              <a:rPr lang="nl-NL" dirty="0"/>
              <a:t>types maken?</a:t>
            </a:r>
            <a:br>
              <a:rPr lang="nl-NL" dirty="0"/>
            </a:br>
            <a:r>
              <a:rPr lang="nl-NL" dirty="0"/>
              <a:t>Deze 7x in Signal 402!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C578DE-F03A-3E3E-210C-B2BBFA20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63BF40-A7A7-E708-6746-0BBBCCEB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96929"/>
            <a:ext cx="3656814" cy="29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D1876-5771-740B-77C8-1F2AA708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Transistor</a:t>
            </a:r>
            <a:r>
              <a:rPr lang="nl-NL" dirty="0"/>
              <a:t>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C0EBE-461C-0CB3-5895-44971E56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888432" cy="4853136"/>
          </a:xfrm>
        </p:spPr>
        <p:txBody>
          <a:bodyPr/>
          <a:lstStyle/>
          <a:p>
            <a:r>
              <a:rPr lang="nl-NL" dirty="0"/>
              <a:t>Behekste Metaalsplinter</a:t>
            </a:r>
          </a:p>
          <a:p>
            <a:r>
              <a:rPr lang="nl-NL" dirty="0"/>
              <a:t>Collector Emitter:</a:t>
            </a:r>
            <a:br>
              <a:rPr lang="nl-NL" dirty="0"/>
            </a:br>
            <a:r>
              <a:rPr lang="nl-NL" dirty="0"/>
              <a:t>Geen stroom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 err="1">
                <a:sym typeface="Wingdings" panose="05000000000000000000" pitchFamily="2" charset="2"/>
              </a:rPr>
              <a:t>Ministroon</a:t>
            </a:r>
            <a:r>
              <a:rPr lang="nl-NL" dirty="0">
                <a:sym typeface="Wingdings" panose="05000000000000000000" pitchFamily="2" charset="2"/>
              </a:rPr>
              <a:t> Basis = Superstroom CE</a:t>
            </a:r>
          </a:p>
          <a:p>
            <a:r>
              <a:rPr lang="nl-NL" dirty="0">
                <a:sym typeface="Wingdings" panose="05000000000000000000" pitchFamily="2" charset="2"/>
              </a:rPr>
              <a:t>Factor </a:t>
            </a:r>
            <a:r>
              <a:rPr lang="nl-NL" dirty="0" err="1">
                <a:sym typeface="Wingdings" panose="05000000000000000000" pitchFamily="2" charset="2"/>
              </a:rPr>
              <a:t>hFE</a:t>
            </a:r>
            <a:r>
              <a:rPr lang="nl-NL" dirty="0">
                <a:sym typeface="Wingdings" panose="05000000000000000000" pitchFamily="2" charset="2"/>
              </a:rPr>
              <a:t> (bv. 100)</a:t>
            </a:r>
          </a:p>
          <a:p>
            <a:r>
              <a:rPr lang="nl-NL" dirty="0">
                <a:sym typeface="Wingdings" panose="05000000000000000000" pitchFamily="2" charset="2"/>
              </a:rPr>
              <a:t>Maar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1 kant op</a:t>
            </a:r>
            <a:r>
              <a:rPr lang="nl-NL" dirty="0">
                <a:sym typeface="Wingdings" panose="05000000000000000000" pitchFamily="2" charset="2"/>
              </a:rPr>
              <a:t>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AE01E-7654-6A58-3AD7-81F5C89F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10A6D6-B36E-A6F6-24D3-828E25B8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2"/>
          <a:stretch/>
        </p:blipFill>
        <p:spPr>
          <a:xfrm>
            <a:off x="657167" y="1916832"/>
            <a:ext cx="3914833" cy="40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229E9-D5D2-2F7A-1ADB-36D9BB1E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6131106" cy="1143000"/>
          </a:xfrm>
        </p:spPr>
        <p:txBody>
          <a:bodyPr/>
          <a:lstStyle/>
          <a:p>
            <a:r>
              <a:rPr lang="nl-NL" dirty="0"/>
              <a:t>Eenrichtingsverkeer: Bias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BF41B-02BE-37F9-FABF-F6664BD8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60626"/>
          </a:xfrm>
        </p:spPr>
        <p:txBody>
          <a:bodyPr>
            <a:normAutofit/>
          </a:bodyPr>
          <a:lstStyle/>
          <a:p>
            <a:r>
              <a:rPr lang="nl-NL" dirty="0"/>
              <a:t>Extra gelijkstroom: </a:t>
            </a:r>
            <a:br>
              <a:rPr lang="nl-NL" dirty="0"/>
            </a:br>
            <a:r>
              <a:rPr lang="nl-NL" dirty="0"/>
              <a:t>hoger dan piek</a:t>
            </a:r>
          </a:p>
          <a:p>
            <a:r>
              <a:rPr lang="nl-NL" dirty="0"/>
              <a:t>Stroomverbruik: </a:t>
            </a:r>
            <a:br>
              <a:rPr lang="nl-NL" dirty="0"/>
            </a:br>
            <a:r>
              <a:rPr lang="nl-NL" dirty="0"/>
              <a:t>gelijk aan bias</a:t>
            </a:r>
          </a:p>
          <a:p>
            <a:r>
              <a:rPr lang="nl-NL" dirty="0"/>
              <a:t>Opwarming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Antennesignaal is heel zwak dus …</a:t>
            </a:r>
            <a:br>
              <a:rPr lang="nl-NL" dirty="0"/>
            </a:br>
            <a:r>
              <a:rPr lang="nl-NL" dirty="0"/>
              <a:t>… 6x versterken en radiootje is klaar!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6D082A-2235-D3F6-B23B-59C4440E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818FE2-C668-5529-62A8-C35F0754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4" y="1844824"/>
            <a:ext cx="4673418" cy="24902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6C4C85-49A4-7D5F-BC21-395EDEEC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2" b="8548"/>
          <a:stretch>
            <a:fillRect/>
          </a:stretch>
        </p:blipFill>
        <p:spPr>
          <a:xfrm>
            <a:off x="683568" y="258198"/>
            <a:ext cx="1594602" cy="15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AF277-FB4F-3C9B-3EDD-97213E81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3D5EE7-5519-6743-9EFB-5E544C34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2818656" cy="4938712"/>
          </a:xfrm>
        </p:spPr>
        <p:txBody>
          <a:bodyPr>
            <a:normAutofit/>
          </a:bodyPr>
          <a:lstStyle/>
          <a:p>
            <a:r>
              <a:rPr lang="nl-NL" dirty="0"/>
              <a:t>LG/MG spoel op ferriet</a:t>
            </a:r>
          </a:p>
          <a:p>
            <a:r>
              <a:rPr lang="nl-NL" dirty="0"/>
              <a:t>Koppelspoel</a:t>
            </a:r>
          </a:p>
          <a:p>
            <a:r>
              <a:rPr lang="nl-NL" dirty="0"/>
              <a:t>Bias via R1</a:t>
            </a:r>
          </a:p>
          <a:p>
            <a:r>
              <a:rPr lang="nl-NL" dirty="0"/>
              <a:t>Load is L1</a:t>
            </a:r>
          </a:p>
          <a:p>
            <a:endParaRPr lang="nl-NL" dirty="0"/>
          </a:p>
          <a:p>
            <a:r>
              <a:rPr lang="nl-NL" dirty="0"/>
              <a:t>Daar 465kHz!</a:t>
            </a:r>
          </a:p>
          <a:p>
            <a:r>
              <a:rPr lang="nl-NL" dirty="0"/>
              <a:t>Ook: </a:t>
            </a:r>
            <a:r>
              <a:rPr lang="nl-NL" dirty="0">
                <a:solidFill>
                  <a:srgbClr val="FF0000"/>
                </a:solidFill>
              </a:rPr>
              <a:t>mengen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4454A8-6A9E-A78B-E5B2-A593DEDE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5BD9A7-8710-33D6-1571-9FE92248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4" y="1607428"/>
            <a:ext cx="5167832" cy="41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5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55AEC-2DE6-1BEF-6590-68E02347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Middenfrequentversterker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48FFA0-6F90-3820-8343-D08F02CE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 err="1"/>
              <a:t>Driekringsfilter</a:t>
            </a:r>
            <a:r>
              <a:rPr lang="nl-NL" dirty="0"/>
              <a:t> </a:t>
            </a:r>
            <a:r>
              <a:rPr lang="nl-NL" dirty="0" err="1"/>
              <a:t>vòòr</a:t>
            </a:r>
            <a:r>
              <a:rPr lang="nl-NL" dirty="0"/>
              <a:t> versterkers</a:t>
            </a:r>
          </a:p>
          <a:p>
            <a:r>
              <a:rPr lang="nl-NL" dirty="0"/>
              <a:t>Bias T2 via R7/R15, hier zit AVR</a:t>
            </a:r>
          </a:p>
          <a:p>
            <a:r>
              <a:rPr lang="nl-NL" dirty="0"/>
              <a:t>Koppeling T2 T3 is niet afgestemd</a:t>
            </a:r>
          </a:p>
          <a:p>
            <a:r>
              <a:rPr lang="nl-NL" dirty="0"/>
              <a:t>Load van T3 is detectorspoel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FB5924-F00D-10BC-0662-EC26591B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50BB048-E4E6-2619-2853-5AB7A5A3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02" y="4005064"/>
            <a:ext cx="6737973" cy="27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9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Kleine </a:t>
            </a:r>
            <a:r>
              <a:rPr lang="en-US" dirty="0" err="1"/>
              <a:t>Russische</a:t>
            </a:r>
            <a:r>
              <a:rPr lang="en-US" dirty="0"/>
              <a:t> portables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Hoe oud is </a:t>
            </a:r>
            <a:r>
              <a:rPr lang="en-US" dirty="0" err="1"/>
              <a:t>hij</a:t>
            </a:r>
            <a:r>
              <a:rPr lang="en-US" dirty="0"/>
              <a:t>, Hoe </a:t>
            </a:r>
            <a:r>
              <a:rPr lang="en-US" dirty="0" err="1"/>
              <a:t>kom</a:t>
            </a:r>
            <a:r>
              <a:rPr lang="en-US" dirty="0"/>
              <a:t> je </a:t>
            </a:r>
            <a:r>
              <a:rPr lang="en-US" dirty="0" err="1"/>
              <a:t>eraan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Schemabespreking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 </a:t>
            </a:r>
            <a:r>
              <a:rPr lang="en-US" dirty="0" err="1"/>
              <a:t>vakantie</a:t>
            </a:r>
            <a:r>
              <a:rPr lang="en-US" dirty="0"/>
              <a:t> met Signal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Radiomuseum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Signal 402</a:t>
            </a:r>
            <a:r>
              <a:rPr lang="en-US" dirty="0"/>
              <a:t> (1975)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export </a:t>
            </a:r>
            <a:r>
              <a:rPr lang="en-US" dirty="0" err="1"/>
              <a:t>versie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Tento Signal 402</a:t>
            </a:r>
            <a:r>
              <a:rPr lang="en-US" dirty="0"/>
              <a:t> (1980)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C2317-87CE-46D8-3096-A6426E7C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Detectie, AVR, Volume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8E17A-EFC4-1F29-3294-B90D0021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Detectorspoel via </a:t>
            </a:r>
            <a:br>
              <a:rPr lang="nl-NL" dirty="0"/>
            </a:br>
            <a:r>
              <a:rPr lang="nl-NL" dirty="0"/>
              <a:t>diode aan </a:t>
            </a:r>
            <a:r>
              <a:rPr lang="nl-NL" dirty="0" err="1"/>
              <a:t>volumepot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  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baseline="-25000" dirty="0" err="1">
                <a:solidFill>
                  <a:srgbClr val="FF0000"/>
                </a:solidFill>
              </a:rPr>
              <a:t>neg</a:t>
            </a:r>
            <a:r>
              <a:rPr lang="nl-NL" dirty="0">
                <a:solidFill>
                  <a:srgbClr val="FF0000"/>
                </a:solidFill>
              </a:rPr>
              <a:t> = HF + LF + DC</a:t>
            </a:r>
          </a:p>
          <a:p>
            <a:endParaRPr lang="nl-NL" dirty="0"/>
          </a:p>
          <a:p>
            <a:r>
              <a:rPr lang="nl-NL" dirty="0"/>
              <a:t>Op R20 (en vol.pot </a:t>
            </a:r>
            <a:r>
              <a:rPr lang="nl-NL" dirty="0">
                <a:sym typeface="Wingdings" panose="05000000000000000000" pitchFamily="2" charset="2"/>
              </a:rPr>
              <a:t>) </a:t>
            </a:r>
            <a:r>
              <a:rPr lang="nl-NL" dirty="0"/>
              <a:t>neg spanning, </a:t>
            </a:r>
            <a:br>
              <a:rPr lang="nl-NL" dirty="0"/>
            </a:br>
            <a:r>
              <a:rPr lang="nl-NL" dirty="0"/>
              <a:t>afhankelijk van signaalniveau</a:t>
            </a:r>
          </a:p>
          <a:p>
            <a:endParaRPr lang="nl-NL" dirty="0"/>
          </a:p>
          <a:p>
            <a:r>
              <a:rPr lang="nl-NL" dirty="0"/>
              <a:t>Regelt bias T2: AVR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14E681-BC94-34AE-776D-994D4D70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8C3FB7-9A66-F5DC-20FF-5F44CB6C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01510"/>
            <a:ext cx="3610744" cy="23108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A8956B-629B-7130-DFC1-DF0E86C74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86844"/>
            <a:ext cx="2058380" cy="22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72775-2592-DC00-B1A4-8BFC13A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5" y="512671"/>
            <a:ext cx="3178696" cy="3115816"/>
          </a:xfrm>
        </p:spPr>
        <p:txBody>
          <a:bodyPr/>
          <a:lstStyle/>
          <a:p>
            <a:r>
              <a:rPr lang="nl-NL" dirty="0"/>
              <a:t>Modulatie en  Demodulatie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F5A125-8DAC-A344-F0F9-7512A1B2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AB86E6-AE5F-77A2-D1DF-7C00921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9" y="274637"/>
            <a:ext cx="5538095" cy="64468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6FF363A-17CA-0FFD-121A-895882CB0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1" y="4102164"/>
            <a:ext cx="2962671" cy="22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E22C-DFEB-53C2-6468-99197815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 verder versterken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86AE4-4FCC-C6FA-EB09-C874D27B1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917032"/>
          </a:xfrm>
        </p:spPr>
        <p:txBody>
          <a:bodyPr/>
          <a:lstStyle/>
          <a:p>
            <a:r>
              <a:rPr lang="nl-NL" dirty="0"/>
              <a:t>Signaal via C23, </a:t>
            </a:r>
            <a:br>
              <a:rPr lang="nl-NL" dirty="0"/>
            </a:br>
            <a:r>
              <a:rPr lang="nl-NL" dirty="0"/>
              <a:t>blokkeert DC</a:t>
            </a:r>
          </a:p>
          <a:p>
            <a:r>
              <a:rPr lang="nl-NL" dirty="0"/>
              <a:t>R6 is tegenkoppel, load van T4 is R9</a:t>
            </a:r>
          </a:p>
          <a:p>
            <a:r>
              <a:rPr lang="nl-NL" dirty="0"/>
              <a:t>Gelijkstroom- koppeling T4 T5</a:t>
            </a:r>
          </a:p>
          <a:p>
            <a:r>
              <a:rPr lang="nl-NL" dirty="0"/>
              <a:t>Load T5 is Tr1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48B3CE-EC41-C12A-D6AE-519D451F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C0FC8D-0207-7CAB-FC3D-61FD0C7D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370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1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846BE-C8FC-29CF-918F-640A4055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Eindversterker: Geen Bias maar Balans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209851-DEF0-7D45-7A23-78E30DFA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3" y="1603134"/>
            <a:ext cx="3034680" cy="4525963"/>
          </a:xfrm>
        </p:spPr>
        <p:txBody>
          <a:bodyPr/>
          <a:lstStyle/>
          <a:p>
            <a:r>
              <a:rPr lang="nl-NL" dirty="0"/>
              <a:t>T6 en T7 </a:t>
            </a:r>
            <a:br>
              <a:rPr lang="nl-NL" dirty="0"/>
            </a:br>
            <a:r>
              <a:rPr lang="nl-NL" dirty="0"/>
              <a:t>om de beurt</a:t>
            </a:r>
          </a:p>
          <a:p>
            <a:r>
              <a:rPr lang="nl-NL" dirty="0"/>
              <a:t>Load is Tr2</a:t>
            </a:r>
          </a:p>
          <a:p>
            <a:endParaRPr lang="nl-NL" dirty="0"/>
          </a:p>
          <a:p>
            <a:r>
              <a:rPr lang="nl-NL" dirty="0"/>
              <a:t>LS met plug voor extern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F6BBCA-B950-B14C-CE1C-7E13B73A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23A0DA-AA73-2D5A-4AF1-A8EDC960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7"/>
            <a:ext cx="5415487" cy="44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F95F0DF-72AA-C576-530B-5C134AE6F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8625"/>
            <a:ext cx="4656961" cy="40526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E619A5-0F43-A265-BC6B-E8A717AD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gaat-ie aan en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41852-B8B2-EC2F-9DC0-ADF05D1E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nl-NL" dirty="0"/>
              <a:t>Drie schakelaars</a:t>
            </a:r>
          </a:p>
          <a:p>
            <a:pPr lvl="1"/>
            <a:r>
              <a:rPr lang="nl-NL" dirty="0" err="1"/>
              <a:t>Volumepot</a:t>
            </a:r>
            <a:endParaRPr lang="nl-NL" dirty="0"/>
          </a:p>
          <a:p>
            <a:pPr lvl="1"/>
            <a:r>
              <a:rPr lang="nl-NL" dirty="0"/>
              <a:t>Klok</a:t>
            </a:r>
          </a:p>
          <a:p>
            <a:pPr lvl="1"/>
            <a:r>
              <a:rPr lang="nl-NL" dirty="0"/>
              <a:t>Wek / Hand</a:t>
            </a:r>
          </a:p>
          <a:p>
            <a:r>
              <a:rPr lang="nl-NL" dirty="0"/>
              <a:t>Instellen op ca. </a:t>
            </a:r>
            <a:br>
              <a:rPr lang="nl-NL" dirty="0"/>
            </a:br>
            <a:r>
              <a:rPr lang="nl-NL" dirty="0"/>
              <a:t>10min precies</a:t>
            </a:r>
          </a:p>
          <a:p>
            <a:r>
              <a:rPr lang="nl-NL" dirty="0"/>
              <a:t>Blijft ½h aan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0A34E1-5E5A-872D-3144-48F42AB3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79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DBD76-D74B-25F5-1C0D-AFB54BE0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Mengen: </a:t>
            </a:r>
            <a:r>
              <a:rPr lang="nl-NL" dirty="0" err="1"/>
              <a:t>frequentieveranderen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CBF1F-FFB0-01C3-362E-31CEE726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nl-NL" dirty="0"/>
              <a:t>Load L1 is voor 465kHz</a:t>
            </a:r>
          </a:p>
          <a:p>
            <a:r>
              <a:rPr lang="nl-NL" dirty="0"/>
              <a:t>Ook via L4 naar Basis </a:t>
            </a:r>
            <a:br>
              <a:rPr lang="nl-NL" dirty="0"/>
            </a:br>
            <a:r>
              <a:rPr lang="nl-NL" dirty="0">
                <a:sym typeface="Wingdings" panose="05000000000000000000" pitchFamily="2" charset="2"/>
              </a:rPr>
              <a:t> T1 gaat genereren!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Antennesignaal komt alleen door bij neg op emitter</a:t>
            </a:r>
          </a:p>
          <a:p>
            <a:r>
              <a:rPr lang="nl-NL" dirty="0">
                <a:sym typeface="Wingdings" panose="05000000000000000000" pitchFamily="2" charset="2"/>
              </a:rPr>
              <a:t>T1 is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stroboscopische </a:t>
            </a:r>
            <a:r>
              <a:rPr lang="nl-NL" dirty="0">
                <a:sym typeface="Wingdings" panose="05000000000000000000" pitchFamily="2" charset="2"/>
              </a:rPr>
              <a:t>versterker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495E97-509B-6F0F-0DE0-9EB7D75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AC6EE6-71D6-6AC3-4630-A6EAE2F8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68171"/>
            <a:ext cx="2635002" cy="49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5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C163E-152E-F4D3-F44F-234C9763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stroboscopie?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490A66-D8D5-78EE-02C1-3849779A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744417"/>
          </a:xfrm>
        </p:spPr>
        <p:txBody>
          <a:bodyPr/>
          <a:lstStyle/>
          <a:p>
            <a:r>
              <a:rPr lang="nl-NL" dirty="0" err="1"/>
              <a:t>Helicopter</a:t>
            </a:r>
            <a:r>
              <a:rPr lang="nl-NL" dirty="0"/>
              <a:t> draait traag </a:t>
            </a:r>
            <a:br>
              <a:rPr lang="nl-NL" dirty="0"/>
            </a:br>
            <a:r>
              <a:rPr lang="nl-NL" dirty="0"/>
              <a:t>(maar niet heus!!)</a:t>
            </a:r>
          </a:p>
          <a:p>
            <a:r>
              <a:rPr lang="nl-NL" dirty="0"/>
              <a:t>Golven verdwijnen </a:t>
            </a:r>
            <a:br>
              <a:rPr lang="nl-NL" dirty="0"/>
            </a:br>
            <a:r>
              <a:rPr lang="nl-NL" dirty="0"/>
              <a:t>waar stroboscopen </a:t>
            </a:r>
            <a:br>
              <a:rPr lang="nl-NL" dirty="0"/>
            </a:br>
            <a:r>
              <a:rPr lang="nl-NL" dirty="0"/>
              <a:t>verschijnen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E50FFE-85A2-69C0-342D-5BF64085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70FDB7-6955-E1DB-0E38-56BA3A72A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12708" b="16798"/>
          <a:stretch>
            <a:fillRect/>
          </a:stretch>
        </p:blipFill>
        <p:spPr>
          <a:xfrm>
            <a:off x="5158408" y="1592373"/>
            <a:ext cx="3528392" cy="21966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034A98-C95B-3090-7000-5B3449BB3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06442"/>
            <a:ext cx="5482084" cy="22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FA413-40E9-7287-1CF3-DA1B1D71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Onderdeeltjes op print: PCB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0DF332B-7B73-9138-8A83-B38ECD9C1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7" b="8395"/>
          <a:stretch>
            <a:fillRect/>
          </a:stretch>
        </p:blipFill>
        <p:spPr>
          <a:xfrm>
            <a:off x="124369" y="1759480"/>
            <a:ext cx="8840119" cy="482388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79D4AB-13BF-D40B-4083-A435EA6F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29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4068-9E31-A87F-775A-63B2AA7A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Op vakantie met Signal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0EBAE-5181-7382-7A8D-A27EA12D8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nl-NL" dirty="0"/>
              <a:t>Prijs van Signal 402: 64 Roebel</a:t>
            </a:r>
            <a:br>
              <a:rPr lang="nl-NL" dirty="0"/>
            </a:br>
            <a:r>
              <a:rPr lang="nl-NL" dirty="0"/>
              <a:t>Maandsalaris arbeider: 160 – 180 Roebel</a:t>
            </a:r>
          </a:p>
          <a:p>
            <a:endParaRPr lang="nl-NL" dirty="0"/>
          </a:p>
          <a:p>
            <a:r>
              <a:rPr lang="nl-NL" dirty="0"/>
              <a:t>Klokje elke dag opwinden (24h veer)</a:t>
            </a:r>
          </a:p>
          <a:p>
            <a:r>
              <a:rPr lang="nl-NL" dirty="0"/>
              <a:t>Batterij gaat wel vakantie mee, 7 tot 30 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F4DF5E-6D72-874E-FFA4-CB328613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49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5D0AF-428D-2C0F-9ED7-69B44690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Alternatief: </a:t>
            </a:r>
            <a:r>
              <a:rPr lang="nl-NL" dirty="0">
                <a:hlinkClick r:id="rId2"/>
              </a:rPr>
              <a:t>Rossia 303</a:t>
            </a:r>
            <a:r>
              <a:rPr lang="nl-NL" dirty="0"/>
              <a:t> (1978)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120EA-74B7-6702-B2B9-6365994A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600200"/>
            <a:ext cx="3672408" cy="4983162"/>
          </a:xfrm>
        </p:spPr>
        <p:txBody>
          <a:bodyPr/>
          <a:lstStyle/>
          <a:p>
            <a:r>
              <a:rPr lang="nl-NL" dirty="0"/>
              <a:t>Prijs 59 Rb</a:t>
            </a:r>
          </a:p>
          <a:p>
            <a:r>
              <a:rPr lang="nl-NL" dirty="0"/>
              <a:t>4x AA</a:t>
            </a:r>
          </a:p>
          <a:p>
            <a:r>
              <a:rPr lang="nl-NL" dirty="0"/>
              <a:t>L/M/T/K</a:t>
            </a:r>
          </a:p>
          <a:p>
            <a:r>
              <a:rPr lang="nl-NL"/>
              <a:t>Lineaire schaal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Bedenk iets anders om wakker te worden!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CB5BD4-174C-F73F-DCE8-90D4808F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6879C1-7A40-FE82-E362-90617482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1" y="2184430"/>
            <a:ext cx="4821294" cy="36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A0E9BF7-1515-41C2-A257-CC42804F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4064000" cy="30480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84E480-145E-4235-98BB-3322FAB7C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4" y="3933056"/>
            <a:ext cx="3655511" cy="274163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E85A6C-4288-6793-33E4-9C1D4D56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1. Kleine Russische Portables</a:t>
            </a:r>
          </a:p>
        </p:txBody>
      </p:sp>
    </p:spTree>
    <p:extLst>
      <p:ext uri="{BB962C8B-B14F-4D97-AF65-F5344CB8AC3E}">
        <p14:creationId xmlns:p14="http://schemas.microsoft.com/office/powerpoint/2010/main" val="345000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5EE78-6839-E0D5-8FB7-9D015FF9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Voorkant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FA57C-8FE3-4C5F-06E9-3A43B9F9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Afstemschaal </a:t>
            </a:r>
            <a:br>
              <a:rPr lang="nl-NL" dirty="0"/>
            </a:br>
            <a:r>
              <a:rPr lang="nl-NL" dirty="0"/>
              <a:t>en klokje in </a:t>
            </a:r>
            <a:br>
              <a:rPr lang="nl-NL" dirty="0"/>
            </a:br>
            <a:r>
              <a:rPr lang="nl-NL" dirty="0"/>
              <a:t>zelfde stijl</a:t>
            </a:r>
          </a:p>
          <a:p>
            <a:r>
              <a:rPr lang="nl-NL" dirty="0"/>
              <a:t>Opwinden en </a:t>
            </a:r>
            <a:br>
              <a:rPr lang="nl-NL" dirty="0"/>
            </a:br>
            <a:r>
              <a:rPr lang="nl-NL" dirty="0"/>
              <a:t>instellen rechts</a:t>
            </a:r>
          </a:p>
          <a:p>
            <a:endParaRPr lang="nl-NL" dirty="0"/>
          </a:p>
          <a:p>
            <a:r>
              <a:rPr lang="nl-NL" dirty="0"/>
              <a:t>Schaal in </a:t>
            </a:r>
            <a:r>
              <a:rPr lang="nl-NL" dirty="0" err="1"/>
              <a:t>MegaHertz</a:t>
            </a:r>
            <a:r>
              <a:rPr lang="nl-NL" dirty="0"/>
              <a:t>, ook LG:  .16 tot .4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BB240F-DA6F-B46C-BE62-8F09D0BA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02EB2E-8E60-FCE4-13FE-3A593A09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98775"/>
            <a:ext cx="5343850" cy="29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9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E152-FB44-E194-5F4E-A522F31C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LG achter IJzeren Gordijn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B491E-1128-BF95-600C-F81CBFF6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Radiopedia</a:t>
            </a:r>
            <a:r>
              <a:rPr lang="nl-NL" dirty="0"/>
              <a:t>:  Noemt 28 Russische LG zenders</a:t>
            </a:r>
          </a:p>
          <a:p>
            <a:pPr lvl="1"/>
            <a:r>
              <a:rPr lang="nl-NL" dirty="0"/>
              <a:t>153kHz = </a:t>
            </a:r>
            <a:r>
              <a:rPr lang="nl-NL" dirty="0" err="1"/>
              <a:t>Ant.Satelor</a:t>
            </a:r>
            <a:r>
              <a:rPr lang="nl-NL" dirty="0"/>
              <a:t>, </a:t>
            </a:r>
            <a:r>
              <a:rPr lang="nl-NL" dirty="0" err="1"/>
              <a:t>Braşov</a:t>
            </a:r>
            <a:r>
              <a:rPr lang="nl-NL" dirty="0"/>
              <a:t> Roem &amp; </a:t>
            </a:r>
            <a:r>
              <a:rPr lang="nl-NL" dirty="0" err="1"/>
              <a:t>R.Rossii</a:t>
            </a:r>
            <a:endParaRPr lang="nl-NL" dirty="0"/>
          </a:p>
          <a:p>
            <a:pPr lvl="1"/>
            <a:r>
              <a:rPr lang="nl-NL" dirty="0"/>
              <a:t>162kHz = Tasjkent Oezbekistan</a:t>
            </a:r>
          </a:p>
          <a:p>
            <a:pPr lvl="1"/>
            <a:r>
              <a:rPr lang="nl-NL" dirty="0"/>
              <a:t>225kHz = Warschau</a:t>
            </a:r>
          </a:p>
          <a:p>
            <a:pPr lvl="1"/>
            <a:r>
              <a:rPr lang="nl-NL" dirty="0"/>
              <a:t>234kHz = Voice of Armenië</a:t>
            </a:r>
          </a:p>
          <a:p>
            <a:pPr lvl="1"/>
            <a:r>
              <a:rPr lang="nl-NL" dirty="0"/>
              <a:t>270kHz = </a:t>
            </a:r>
            <a:r>
              <a:rPr lang="nl-NL" dirty="0" err="1"/>
              <a:t>Topolna</a:t>
            </a:r>
            <a:r>
              <a:rPr lang="nl-NL" dirty="0"/>
              <a:t>, Tsjecho-Slowakije</a:t>
            </a:r>
          </a:p>
          <a:p>
            <a:pPr lvl="1"/>
            <a:r>
              <a:rPr lang="nl-NL" dirty="0"/>
              <a:t>279kHz = Turkmenistan</a:t>
            </a:r>
          </a:p>
          <a:p>
            <a:r>
              <a:rPr lang="nl-NL" dirty="0"/>
              <a:t>Nl + Be “hadden” de 171kHz vanaf 1975, </a:t>
            </a:r>
            <a:br>
              <a:rPr lang="nl-NL" dirty="0"/>
            </a:br>
            <a:r>
              <a:rPr lang="nl-NL" dirty="0"/>
              <a:t>maar nooit gebruikt (dossier </a:t>
            </a:r>
            <a:r>
              <a:rPr lang="nl-NL" dirty="0">
                <a:hlinkClick r:id="rId3"/>
              </a:rPr>
              <a:t>Radio Delta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ACDD4C-C5F9-2C17-AA01-B16C05FB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772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97F5D-E679-9AC1-3A4E-D6FB59C0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laten spelen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69E96-F11A-CF0A-3E3E-C634169A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 err="1"/>
              <a:t>R.Paradijs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1467kHz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LC-Kring </a:t>
            </a:r>
            <a:r>
              <a:rPr lang="nl-NL"/>
              <a:t>12 nov</a:t>
            </a:r>
            <a:br>
              <a:rPr lang="nl-NL"/>
            </a:br>
            <a:r>
              <a:rPr lang="nl-NL"/>
              <a:t>Batterijbuizen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6DC843-7567-2147-CA23-309B8D34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C6C44F-2008-6E3D-3F47-84C1036C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09926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3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91C9-E962-C8C8-3D9E-991C0180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Ivan </a:t>
            </a:r>
            <a:r>
              <a:rPr lang="nl-NL" dirty="0" err="1">
                <a:hlinkClick r:id="rId2"/>
              </a:rPr>
              <a:t>Rebroff</a:t>
            </a:r>
            <a:r>
              <a:rPr lang="nl-NL" dirty="0"/>
              <a:t> (1931-2008)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6517F-3CD5-FBBA-F858-FD9CD9B0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381" y="1844824"/>
            <a:ext cx="3754760" cy="4511526"/>
          </a:xfrm>
        </p:spPr>
        <p:txBody>
          <a:bodyPr/>
          <a:lstStyle/>
          <a:p>
            <a:r>
              <a:rPr lang="nl-NL" dirty="0"/>
              <a:t>Duitse zanger, </a:t>
            </a:r>
            <a:br>
              <a:rPr lang="nl-NL" dirty="0"/>
            </a:br>
            <a:r>
              <a:rPr lang="nl-NL" dirty="0"/>
              <a:t>meest Du &amp; Ru</a:t>
            </a:r>
          </a:p>
          <a:p>
            <a:r>
              <a:rPr lang="nl-NL" dirty="0"/>
              <a:t>Hans Rolf </a:t>
            </a:r>
            <a:r>
              <a:rPr lang="nl-NL" dirty="0" err="1"/>
              <a:t>Rippert</a:t>
            </a:r>
            <a:endParaRPr lang="nl-NL" dirty="0"/>
          </a:p>
          <a:p>
            <a:r>
              <a:rPr lang="nl-NL" dirty="0"/>
              <a:t>Stem 4½ </a:t>
            </a:r>
            <a:r>
              <a:rPr lang="nl-NL" dirty="0" err="1"/>
              <a:t>oktaaf</a:t>
            </a:r>
            <a:endParaRPr lang="nl-NL" dirty="0"/>
          </a:p>
          <a:p>
            <a:endParaRPr lang="nl-NL" dirty="0"/>
          </a:p>
          <a:p>
            <a:r>
              <a:rPr lang="nl-NL" dirty="0"/>
              <a:t>Op 1018kHz huiszender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6AD6C3-86C7-4224-4314-FF6046DB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55F6CA-C64D-1E41-0CA7-526A2134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/>
          <a:stretch>
            <a:fillRect/>
          </a:stretch>
        </p:blipFill>
        <p:spPr>
          <a:xfrm>
            <a:off x="431371" y="1382411"/>
            <a:ext cx="3492557" cy="51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Signal 402</a:t>
            </a:r>
          </a:p>
          <a:p>
            <a:r>
              <a:rPr lang="nl-NL" dirty="0" err="1"/>
              <a:t>Olimpik</a:t>
            </a:r>
            <a:endParaRPr lang="nl-NL" dirty="0"/>
          </a:p>
          <a:p>
            <a:r>
              <a:rPr lang="nl-NL" dirty="0"/>
              <a:t>Rossia 303</a:t>
            </a:r>
          </a:p>
          <a:p>
            <a:r>
              <a:rPr lang="nl-NL" dirty="0"/>
              <a:t>Radiokompas</a:t>
            </a:r>
          </a:p>
          <a:p>
            <a:endParaRPr lang="nl-NL" dirty="0"/>
          </a:p>
          <a:p>
            <a:r>
              <a:rPr lang="nl-NL" dirty="0" err="1"/>
              <a:t>Rebroff</a:t>
            </a:r>
            <a:r>
              <a:rPr lang="nl-NL" dirty="0"/>
              <a:t> op </a:t>
            </a:r>
            <a:r>
              <a:rPr lang="nl-NL" dirty="0" err="1"/>
              <a:t>Ruysdael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Russische</a:t>
            </a:r>
            <a:r>
              <a:rPr lang="en-US" dirty="0"/>
              <a:t>” </a:t>
            </a:r>
            <a:r>
              <a:rPr lang="en-US" dirty="0" err="1"/>
              <a:t>zakradiootjes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6035156" cy="5323730"/>
          </a:xfrm>
        </p:spPr>
        <p:txBody>
          <a:bodyPr>
            <a:normAutofit/>
          </a:bodyPr>
          <a:lstStyle/>
          <a:p>
            <a:r>
              <a:rPr lang="en-US" dirty="0"/>
              <a:t>MW/LG,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zwart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variatie</a:t>
            </a:r>
            <a:r>
              <a:rPr lang="en-US" dirty="0"/>
              <a:t> qua </a:t>
            </a:r>
            <a:r>
              <a:rPr lang="en-US" dirty="0" err="1"/>
              <a:t>techniek</a:t>
            </a:r>
            <a:endParaRPr lang="en-US" dirty="0"/>
          </a:p>
          <a:p>
            <a:r>
              <a:rPr lang="en-US" dirty="0"/>
              <a:t>Vaak </a:t>
            </a:r>
            <a:r>
              <a:rPr lang="en-US" i="1" dirty="0" err="1"/>
              <a:t>niet</a:t>
            </a:r>
            <a:r>
              <a:rPr lang="en-US" dirty="0"/>
              <a:t> </a:t>
            </a:r>
            <a:r>
              <a:rPr lang="en-US" dirty="0" err="1"/>
              <a:t>Rusland</a:t>
            </a:r>
            <a:r>
              <a:rPr lang="en-US" dirty="0"/>
              <a:t> maar </a:t>
            </a:r>
            <a:r>
              <a:rPr lang="en-US" dirty="0" err="1"/>
              <a:t>Letland</a:t>
            </a:r>
            <a:r>
              <a:rPr lang="en-US" dirty="0"/>
              <a:t>!</a:t>
            </a:r>
          </a:p>
          <a:p>
            <a:pPr lvl="1"/>
            <a:r>
              <a:rPr lang="nl-NL" dirty="0"/>
              <a:t>VEF: Valst </a:t>
            </a:r>
            <a:r>
              <a:rPr lang="nl-NL" dirty="0" err="1"/>
              <a:t>Elektrotehniska</a:t>
            </a:r>
            <a:r>
              <a:rPr lang="nl-NL" dirty="0"/>
              <a:t> </a:t>
            </a:r>
            <a:r>
              <a:rPr lang="nl-NL" dirty="0" err="1"/>
              <a:t>Fabrika</a:t>
            </a:r>
            <a:endParaRPr lang="nl-NL" dirty="0"/>
          </a:p>
          <a:p>
            <a:pPr lvl="1"/>
            <a:r>
              <a:rPr lang="nl-NL" dirty="0"/>
              <a:t>Signal 402 wel: </a:t>
            </a:r>
            <a:r>
              <a:rPr lang="nl-NL" dirty="0">
                <a:hlinkClick r:id="rId2"/>
              </a:rPr>
              <a:t>Novator</a:t>
            </a:r>
            <a:r>
              <a:rPr lang="nl-NL" dirty="0"/>
              <a:t>, Leningrad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Olimpik</a:t>
            </a:r>
            <a:r>
              <a:rPr lang="nl-NL" dirty="0"/>
              <a:t> 402 uit Oekraïne,</a:t>
            </a:r>
            <a:br>
              <a:rPr lang="nl-NL" dirty="0"/>
            </a:br>
            <a:r>
              <a:rPr lang="nl-NL" dirty="0"/>
              <a:t>meerdere kleuren, 2x KG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7A14C1-C906-4C1E-BC60-26367135D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19774" b="5822"/>
          <a:stretch>
            <a:fillRect/>
          </a:stretch>
        </p:blipFill>
        <p:spPr>
          <a:xfrm>
            <a:off x="6660232" y="1776624"/>
            <a:ext cx="2333213" cy="46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Kenmerken</a:t>
            </a:r>
            <a:r>
              <a:rPr lang="en-US" dirty="0"/>
              <a:t> Soviet-Portables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hoesje</a:t>
            </a:r>
            <a:r>
              <a:rPr lang="en-US" dirty="0"/>
              <a:t> (</a:t>
            </a:r>
            <a:r>
              <a:rPr lang="en-US" dirty="0" err="1"/>
              <a:t>datumstempel</a:t>
            </a:r>
            <a:r>
              <a:rPr lang="en-US" dirty="0"/>
              <a:t>!)</a:t>
            </a:r>
          </a:p>
          <a:p>
            <a:r>
              <a:rPr lang="en-US" dirty="0" err="1"/>
              <a:t>Antenne-aansluiting</a:t>
            </a:r>
            <a:endParaRPr lang="en-US" dirty="0"/>
          </a:p>
          <a:p>
            <a:r>
              <a:rPr lang="en-US" dirty="0" err="1"/>
              <a:t>Typenummer</a:t>
            </a:r>
            <a:r>
              <a:rPr lang="en-US" dirty="0"/>
              <a:t> 3 </a:t>
            </a:r>
            <a:r>
              <a:rPr lang="en-US" dirty="0" err="1"/>
              <a:t>cijfers</a:t>
            </a:r>
            <a:r>
              <a:rPr lang="en-US" dirty="0"/>
              <a:t> met 0</a:t>
            </a:r>
          </a:p>
          <a:p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ingegoten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7124411" cy="22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OIRT</a:t>
            </a:r>
            <a:r>
              <a:rPr lang="en-US" dirty="0"/>
              <a:t> FM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61384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65 – 74 MHz</a:t>
            </a:r>
            <a:r>
              <a:rPr lang="en-US" dirty="0"/>
              <a:t> met 30kHz raster</a:t>
            </a:r>
          </a:p>
          <a:p>
            <a:r>
              <a:rPr lang="en-US" dirty="0" err="1"/>
              <a:t>Propagatie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KG: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bereik</a:t>
            </a:r>
            <a:r>
              <a:rPr lang="en-US" dirty="0"/>
              <a:t> (??)</a:t>
            </a:r>
          </a:p>
          <a:p>
            <a:r>
              <a:rPr lang="en-US" dirty="0"/>
              <a:t>Stereo (subcarrier at 31.25 kHz)</a:t>
            </a:r>
          </a:p>
          <a:p>
            <a:r>
              <a:rPr lang="en-US" dirty="0"/>
              <a:t>EU </a:t>
            </a:r>
            <a:r>
              <a:rPr lang="en-US" dirty="0" err="1"/>
              <a:t>landen</a:t>
            </a:r>
            <a:r>
              <a:rPr lang="en-US" dirty="0"/>
              <a:t> </a:t>
            </a:r>
            <a:r>
              <a:rPr lang="en-US" dirty="0" err="1"/>
              <a:t>gaan</a:t>
            </a:r>
            <a:br>
              <a:rPr lang="en-US" dirty="0"/>
            </a:br>
            <a:r>
              <a:rPr lang="en-US" dirty="0"/>
              <a:t>om (CZ 1984, </a:t>
            </a:r>
            <a:br>
              <a:rPr lang="en-US" dirty="0"/>
            </a:br>
            <a:r>
              <a:rPr lang="en-US" dirty="0"/>
              <a:t>HU 2007, </a:t>
            </a:r>
            <a:br>
              <a:rPr lang="en-US" dirty="0"/>
            </a:br>
            <a:r>
              <a:rPr lang="en-US" dirty="0"/>
              <a:t>DDR </a:t>
            </a:r>
            <a:r>
              <a:rPr lang="en-US" dirty="0" err="1"/>
              <a:t>altijd</a:t>
            </a:r>
            <a:r>
              <a:rPr lang="en-US" dirty="0"/>
              <a:t> 87-..)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Sokol 308</a:t>
            </a:r>
            <a:r>
              <a:rPr lang="en-US" dirty="0"/>
              <a:t>, 1976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FC045F-5AB8-521F-8515-3A7AD7A9F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4564" r="2381" b="8656"/>
          <a:stretch>
            <a:fillRect/>
          </a:stretch>
        </p:blipFill>
        <p:spPr>
          <a:xfrm>
            <a:off x="3923928" y="3385249"/>
            <a:ext cx="4968552" cy="31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824536" cy="30891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in de USSR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: Penlight, 9V </a:t>
            </a:r>
            <a:r>
              <a:rPr lang="en-US" dirty="0" err="1"/>
              <a:t>blok</a:t>
            </a:r>
            <a:r>
              <a:rPr lang="en-US" dirty="0"/>
              <a:t>, C, D</a:t>
            </a:r>
          </a:p>
          <a:p>
            <a:r>
              <a:rPr lang="en-US" dirty="0" err="1"/>
              <a:t>Keuze</a:t>
            </a:r>
            <a:r>
              <a:rPr lang="en-US" dirty="0"/>
              <a:t>: 6xC</a:t>
            </a:r>
            <a:br>
              <a:rPr lang="en-US" dirty="0"/>
            </a:br>
            <a:r>
              <a:rPr lang="en-US" dirty="0"/>
              <a:t>of 2x 4,5V</a:t>
            </a:r>
            <a:br>
              <a:rPr lang="en-US" dirty="0"/>
            </a:br>
            <a:endParaRPr lang="en-US" dirty="0"/>
          </a:p>
          <a:p>
            <a:r>
              <a:rPr lang="en-US" dirty="0"/>
              <a:t>6V </a:t>
            </a:r>
            <a:r>
              <a:rPr lang="en-US" dirty="0" err="1"/>
              <a:t>blok</a:t>
            </a:r>
            <a:endParaRPr lang="en-US" dirty="0"/>
          </a:p>
          <a:p>
            <a:r>
              <a:rPr lang="en-US" dirty="0"/>
              <a:t>Sokol Adapter </a:t>
            </a:r>
            <a:br>
              <a:rPr lang="en-US" dirty="0"/>
            </a:br>
            <a:r>
              <a:rPr lang="en-US" dirty="0"/>
              <a:t>(“Charger”??)</a:t>
            </a:r>
          </a:p>
        </p:txBody>
      </p:sp>
    </p:spTree>
    <p:extLst>
      <p:ext uri="{BB962C8B-B14F-4D97-AF65-F5344CB8AC3E}">
        <p14:creationId xmlns:p14="http://schemas.microsoft.com/office/powerpoint/2010/main" val="96325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AEBB9-7868-B940-E8F2-9A84A1A9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Westen horen op de Korte golf!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AB93B-8DA1-D12D-6BCE-C73C291B8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549"/>
            <a:ext cx="8229600" cy="4525963"/>
          </a:xfrm>
        </p:spPr>
        <p:txBody>
          <a:bodyPr/>
          <a:lstStyle/>
          <a:p>
            <a:r>
              <a:rPr lang="nl-NL" dirty="0">
                <a:hlinkClick r:id="rId2"/>
              </a:rPr>
              <a:t>VEF Spidola</a:t>
            </a:r>
            <a:r>
              <a:rPr lang="nl-NL" dirty="0"/>
              <a:t> 1960-89: </a:t>
            </a:r>
            <a:br>
              <a:rPr lang="nl-NL" dirty="0"/>
            </a:br>
            <a:r>
              <a:rPr lang="nl-NL" dirty="0"/>
              <a:t>instrument of crime</a:t>
            </a:r>
          </a:p>
          <a:p>
            <a:r>
              <a:rPr lang="nl-NL" dirty="0"/>
              <a:t>Multiband Selena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6E49CF-8038-F907-0894-F9E7E65D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0408" y="6583362"/>
            <a:ext cx="2133600" cy="365125"/>
          </a:xfrm>
        </p:spPr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3381D6-DA35-C7B1-2D96-E96839E01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11445" r="6835" b="5338"/>
          <a:stretch>
            <a:fillRect/>
          </a:stretch>
        </p:blipFill>
        <p:spPr>
          <a:xfrm>
            <a:off x="4572000" y="1533550"/>
            <a:ext cx="4275364" cy="32482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4EDDA25-8C7B-A7E3-B873-110F9414E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9355" r="6891" b="8090"/>
          <a:stretch>
            <a:fillRect/>
          </a:stretch>
        </p:blipFill>
        <p:spPr>
          <a:xfrm>
            <a:off x="299272" y="3341415"/>
            <a:ext cx="4416743" cy="32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92BBE-50DF-4787-8AEE-F5B3015D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Hoe oud is hij, verkrijgen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DCA69-C3FB-C5A5-C43E-217571C8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Stickertje in </a:t>
            </a:r>
            <a:r>
              <a:rPr lang="nl-NL" dirty="0" err="1"/>
              <a:t>batterijvak</a:t>
            </a:r>
            <a:r>
              <a:rPr lang="nl-NL" dirty="0"/>
              <a:t>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Vanaf jaren 70 in USSR</a:t>
            </a:r>
          </a:p>
          <a:p>
            <a:r>
              <a:rPr lang="nl-NL" dirty="0"/>
              <a:t>Exportmodellen vanaf 1980, RFT in DDR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545889-61AE-D75B-DBD0-D46D4839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E3E3B2-0CFF-534B-8CB9-FBD0753EB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5439534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680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909</Words>
  <Application>Microsoft Office PowerPoint</Application>
  <PresentationFormat>Diavoorstelling (4:3)</PresentationFormat>
  <Paragraphs>221</Paragraphs>
  <Slides>34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Kantoorthema</vt:lpstr>
      <vt:lpstr>Een Russische Reiswekker: De Signal 402</vt:lpstr>
      <vt:lpstr>Wat gaan we doen</vt:lpstr>
      <vt:lpstr>1. Kleine Russische Portables</vt:lpstr>
      <vt:lpstr>“Russische” zakradiootjes</vt:lpstr>
      <vt:lpstr>Kenmerken Soviet-Portables</vt:lpstr>
      <vt:lpstr>OIRT FM</vt:lpstr>
      <vt:lpstr>Voeding in de USSR</vt:lpstr>
      <vt:lpstr>Westen horen op de Korte golf!</vt:lpstr>
      <vt:lpstr>2. Hoe oud is hij, verkrijgen</vt:lpstr>
      <vt:lpstr>Gerard in Midden-Europa</vt:lpstr>
      <vt:lpstr>Uitdragerij van Robert</vt:lpstr>
      <vt:lpstr>Mega Bazár, Banska Bystrica, 2011</vt:lpstr>
      <vt:lpstr>Aanbod op Transistorforum</vt:lpstr>
      <vt:lpstr>3. Schemabespreking</vt:lpstr>
      <vt:lpstr>Transistor KT315B</vt:lpstr>
      <vt:lpstr>Transistorversterker</vt:lpstr>
      <vt:lpstr>Eenrichtingsverkeer: Bias</vt:lpstr>
      <vt:lpstr>Antennetrap</vt:lpstr>
      <vt:lpstr>Middenfrequentversterker</vt:lpstr>
      <vt:lpstr>Detectie, AVR, Volume</vt:lpstr>
      <vt:lpstr>Modulatie en  Demodulatie</vt:lpstr>
      <vt:lpstr>Audio verder versterken</vt:lpstr>
      <vt:lpstr>Eindversterker: Geen Bias maar Balans</vt:lpstr>
      <vt:lpstr>Hoe gaat-ie aan en uit?</vt:lpstr>
      <vt:lpstr>Mengen: frequentieveranderen</vt:lpstr>
      <vt:lpstr>Wat doet stroboscopie?</vt:lpstr>
      <vt:lpstr>Onderdeeltjes op print: PCB</vt:lpstr>
      <vt:lpstr>4. Op vakantie met Signal</vt:lpstr>
      <vt:lpstr>Alternatief: Rossia 303 (1978)</vt:lpstr>
      <vt:lpstr>Voorkant</vt:lpstr>
      <vt:lpstr>LG achter IJzeren Gordijn</vt:lpstr>
      <vt:lpstr>Even laten spelen</vt:lpstr>
      <vt:lpstr>Ivan Rebroff (1931-2008)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83</cp:revision>
  <dcterms:created xsi:type="dcterms:W3CDTF">2019-01-19T09:21:01Z</dcterms:created>
  <dcterms:modified xsi:type="dcterms:W3CDTF">2025-10-08T19:18:23Z</dcterms:modified>
</cp:coreProperties>
</file>