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6" r:id="rId3"/>
    <p:sldId id="330" r:id="rId4"/>
    <p:sldId id="257" r:id="rId5"/>
    <p:sldId id="307" r:id="rId6"/>
    <p:sldId id="308" r:id="rId7"/>
    <p:sldId id="334" r:id="rId8"/>
    <p:sldId id="272" r:id="rId9"/>
    <p:sldId id="302" r:id="rId10"/>
    <p:sldId id="275" r:id="rId11"/>
    <p:sldId id="309" r:id="rId12"/>
    <p:sldId id="331" r:id="rId13"/>
    <p:sldId id="310" r:id="rId14"/>
    <p:sldId id="276" r:id="rId15"/>
    <p:sldId id="292" r:id="rId16"/>
    <p:sldId id="305" r:id="rId17"/>
    <p:sldId id="313" r:id="rId18"/>
    <p:sldId id="304" r:id="rId19"/>
    <p:sldId id="311" r:id="rId20"/>
    <p:sldId id="335" r:id="rId21"/>
    <p:sldId id="336" r:id="rId22"/>
    <p:sldId id="312" r:id="rId23"/>
    <p:sldId id="314" r:id="rId24"/>
    <p:sldId id="315" r:id="rId25"/>
    <p:sldId id="316" r:id="rId26"/>
    <p:sldId id="317" r:id="rId27"/>
    <p:sldId id="318" r:id="rId28"/>
    <p:sldId id="319" r:id="rId29"/>
    <p:sldId id="320" r:id="rId30"/>
    <p:sldId id="321" r:id="rId31"/>
    <p:sldId id="322" r:id="rId32"/>
    <p:sldId id="323" r:id="rId33"/>
    <p:sldId id="333" r:id="rId34"/>
    <p:sldId id="332" r:id="rId35"/>
    <p:sldId id="324" r:id="rId36"/>
    <p:sldId id="326" r:id="rId37"/>
    <p:sldId id="327" r:id="rId38"/>
    <p:sldId id="325" r:id="rId39"/>
    <p:sldId id="328" r:id="rId40"/>
    <p:sldId id="329" r:id="rId41"/>
    <p:sldId id="262" r:id="rId42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6" autoAdjust="0"/>
    <p:restoredTop sz="94727" autoAdjust="0"/>
  </p:normalViewPr>
  <p:slideViewPr>
    <p:cSldViewPr>
      <p:cViewPr varScale="1">
        <p:scale>
          <a:sx n="59" d="100"/>
          <a:sy n="59" d="100"/>
        </p:scale>
        <p:origin x="150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64A93-52B0-4162-BECC-5531DBCA7195}" type="datetimeFigureOut">
              <a:rPr lang="nl-NL" smtClean="0"/>
              <a:t>16-5-2023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5343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64A93-52B0-4162-BECC-5531DBCA7195}" type="datetimeFigureOut">
              <a:rPr lang="nl-NL" smtClean="0"/>
              <a:t>16-5-2023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2641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64A93-52B0-4162-BECC-5531DBCA7195}" type="datetimeFigureOut">
              <a:rPr lang="nl-NL" smtClean="0"/>
              <a:t>16-5-2023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5468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64A93-52B0-4162-BECC-5531DBCA7195}" type="datetimeFigureOut">
              <a:rPr lang="nl-NL" smtClean="0"/>
              <a:t>16-5-2023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5905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64A93-52B0-4162-BECC-5531DBCA7195}" type="datetimeFigureOut">
              <a:rPr lang="nl-NL" smtClean="0"/>
              <a:t>16-5-2023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6070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64A93-52B0-4162-BECC-5531DBCA7195}" type="datetimeFigureOut">
              <a:rPr lang="nl-NL" smtClean="0"/>
              <a:t>16-5-2023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5937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64A93-52B0-4162-BECC-5531DBCA7195}" type="datetimeFigureOut">
              <a:rPr lang="nl-NL" smtClean="0"/>
              <a:t>16-5-2023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5063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64A93-52B0-4162-BECC-5531DBCA7195}" type="datetimeFigureOut">
              <a:rPr lang="nl-NL" smtClean="0"/>
              <a:t>16-5-2023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6466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64A93-52B0-4162-BECC-5531DBCA7195}" type="datetimeFigureOut">
              <a:rPr lang="nl-NL" smtClean="0"/>
              <a:t>16-5-2023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9455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64A93-52B0-4162-BECC-5531DBCA7195}" type="datetimeFigureOut">
              <a:rPr lang="nl-NL" smtClean="0"/>
              <a:t>16-5-2023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6185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64A93-52B0-4162-BECC-5531DBCA7195}" type="datetimeFigureOut">
              <a:rPr lang="nl-NL" smtClean="0"/>
              <a:t>16-5-2023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5794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064A93-52B0-4162-BECC-5531DBCA7195}" type="datetimeFigureOut">
              <a:rPr lang="nl-NL" smtClean="0"/>
              <a:t>16-5-2023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7942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4.png"/><Relationship Id="rId4" Type="http://schemas.openxmlformats.org/officeDocument/2006/relationships/image" Target="../media/image23.jp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7504" y="1199000"/>
            <a:ext cx="8928992" cy="1470025"/>
          </a:xfrm>
        </p:spPr>
        <p:txBody>
          <a:bodyPr/>
          <a:lstStyle/>
          <a:p>
            <a:r>
              <a:rPr lang="en-US" dirty="0"/>
              <a:t>Mini-</a:t>
            </a:r>
            <a:r>
              <a:rPr lang="en-US" dirty="0" err="1"/>
              <a:t>versterkers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580112" y="3429000"/>
            <a:ext cx="3200400" cy="1752600"/>
          </a:xfrm>
        </p:spPr>
        <p:txBody>
          <a:bodyPr/>
          <a:lstStyle/>
          <a:p>
            <a:r>
              <a:rPr lang="en-US" dirty="0"/>
              <a:t>Gerard Tel</a:t>
            </a:r>
          </a:p>
          <a:p>
            <a:r>
              <a:rPr lang="en-US" dirty="0" err="1"/>
              <a:t>RadioCafe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1 </a:t>
            </a:r>
            <a:r>
              <a:rPr lang="en-US" dirty="0" err="1"/>
              <a:t>oktober</a:t>
            </a:r>
            <a:r>
              <a:rPr lang="en-US" dirty="0"/>
              <a:t> 2019</a:t>
            </a:r>
          </a:p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47338E5-4F58-434A-9B40-8B36C89DA6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456892"/>
            <a:ext cx="5616624" cy="4212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698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 </a:t>
            </a:r>
            <a:r>
              <a:rPr lang="en-US" dirty="0" err="1"/>
              <a:t>Totempaal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362472"/>
            <a:ext cx="4176464" cy="5306888"/>
          </a:xfrm>
        </p:spPr>
        <p:txBody>
          <a:bodyPr>
            <a:normAutofit/>
          </a:bodyPr>
          <a:lstStyle/>
          <a:p>
            <a:r>
              <a:rPr lang="en-US" dirty="0"/>
              <a:t>Twee transistors: </a:t>
            </a:r>
            <a:br>
              <a:rPr lang="en-US" dirty="0"/>
            </a:br>
            <a:r>
              <a:rPr lang="en-US" dirty="0" err="1"/>
              <a:t>Klasse</a:t>
            </a:r>
            <a:r>
              <a:rPr lang="en-US" dirty="0"/>
              <a:t> B</a:t>
            </a:r>
          </a:p>
          <a:p>
            <a:r>
              <a:rPr lang="en-US" dirty="0" err="1"/>
              <a:t>Belasting</a:t>
            </a:r>
            <a:r>
              <a:rPr lang="en-US" dirty="0"/>
              <a:t> </a:t>
            </a:r>
            <a:r>
              <a:rPr lang="en-US" dirty="0" err="1"/>
              <a:t>ziet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dirty="0" err="1">
                <a:solidFill>
                  <a:srgbClr val="FF0000"/>
                </a:solidFill>
              </a:rPr>
              <a:t>V</a:t>
            </a:r>
            <a:r>
              <a:rPr lang="en-US" baseline="-25000" dirty="0" err="1">
                <a:solidFill>
                  <a:srgbClr val="FF0000"/>
                </a:solidFill>
              </a:rPr>
              <a:t>cc</a:t>
            </a:r>
            <a:r>
              <a:rPr lang="en-US" baseline="-25000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- 2V</a:t>
            </a:r>
            <a:r>
              <a:rPr lang="en-US" baseline="-25000" dirty="0">
                <a:solidFill>
                  <a:srgbClr val="FF0000"/>
                </a:solidFill>
              </a:rPr>
              <a:t>dr</a:t>
            </a:r>
            <a:r>
              <a:rPr lang="en-US" dirty="0">
                <a:solidFill>
                  <a:srgbClr val="FF0000"/>
                </a:solidFill>
              </a:rPr>
              <a:t>) </a:t>
            </a:r>
            <a:r>
              <a:rPr lang="en-US" dirty="0" err="1"/>
              <a:t>als</a:t>
            </a:r>
            <a:r>
              <a:rPr lang="en-US" dirty="0"/>
              <a:t> </a:t>
            </a:r>
            <a:r>
              <a:rPr lang="en-US" dirty="0" err="1"/>
              <a:t>V</a:t>
            </a:r>
            <a:r>
              <a:rPr lang="en-US" baseline="-25000" dirty="0" err="1"/>
              <a:t>tt</a:t>
            </a:r>
            <a:endParaRPr lang="en-US" baseline="-25000" dirty="0"/>
          </a:p>
          <a:p>
            <a:r>
              <a:rPr lang="en-US" dirty="0" err="1"/>
              <a:t>V</a:t>
            </a:r>
            <a:r>
              <a:rPr lang="en-US" baseline="-25000" dirty="0" err="1"/>
              <a:t>eff</a:t>
            </a:r>
            <a:r>
              <a:rPr lang="en-US" dirty="0"/>
              <a:t> = </a:t>
            </a:r>
            <a:r>
              <a:rPr lang="en-US" dirty="0" err="1"/>
              <a:t>V</a:t>
            </a:r>
            <a:r>
              <a:rPr lang="en-US" baseline="-25000" dirty="0" err="1"/>
              <a:t>tt</a:t>
            </a:r>
            <a:r>
              <a:rPr lang="en-US" dirty="0"/>
              <a:t>/2√2</a:t>
            </a:r>
          </a:p>
          <a:p>
            <a:endParaRPr lang="en-US" dirty="0"/>
          </a:p>
          <a:p>
            <a:r>
              <a:rPr lang="en-US" dirty="0" err="1"/>
              <a:t>P</a:t>
            </a:r>
            <a:r>
              <a:rPr lang="en-US" baseline="-25000" dirty="0" err="1"/>
              <a:t>max</a:t>
            </a:r>
            <a:r>
              <a:rPr lang="en-US" dirty="0"/>
              <a:t> = </a:t>
            </a:r>
            <a:br>
              <a:rPr lang="en-US" dirty="0"/>
            </a:b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dirty="0" err="1">
                <a:solidFill>
                  <a:srgbClr val="FF0000"/>
                </a:solidFill>
              </a:rPr>
              <a:t>V</a:t>
            </a:r>
            <a:r>
              <a:rPr lang="en-US" baseline="-25000" dirty="0" err="1">
                <a:solidFill>
                  <a:srgbClr val="FF0000"/>
                </a:solidFill>
              </a:rPr>
              <a:t>cc</a:t>
            </a:r>
            <a:r>
              <a:rPr lang="en-US" dirty="0">
                <a:solidFill>
                  <a:srgbClr val="FF0000"/>
                </a:solidFill>
              </a:rPr>
              <a:t> – 2V</a:t>
            </a:r>
            <a:r>
              <a:rPr lang="en-US" baseline="-25000" dirty="0">
                <a:solidFill>
                  <a:srgbClr val="FF0000"/>
                </a:solidFill>
              </a:rPr>
              <a:t>dr</a:t>
            </a:r>
            <a:r>
              <a:rPr lang="en-US" dirty="0">
                <a:solidFill>
                  <a:srgbClr val="FF0000"/>
                </a:solidFill>
              </a:rPr>
              <a:t>)</a:t>
            </a:r>
            <a:r>
              <a:rPr lang="en-US" baseline="30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 / 8Z</a:t>
            </a:r>
          </a:p>
          <a:p>
            <a:r>
              <a:rPr lang="en-US" dirty="0" err="1"/>
              <a:t>Vb</a:t>
            </a:r>
            <a:r>
              <a:rPr lang="en-US" dirty="0"/>
              <a:t> 9V, ½ V, 4</a:t>
            </a:r>
            <a:r>
              <a:rPr lang="el-GR" dirty="0"/>
              <a:t>Ω</a:t>
            </a:r>
            <a:r>
              <a:rPr lang="en-US" dirty="0"/>
              <a:t>: 2W</a:t>
            </a:r>
          </a:p>
          <a:p>
            <a:endParaRPr lang="nl-NL" dirty="0"/>
          </a:p>
        </p:txBody>
      </p:sp>
      <p:cxnSp>
        <p:nvCxnSpPr>
          <p:cNvPr id="5" name="Rechte verbindingslijn 4"/>
          <p:cNvCxnSpPr/>
          <p:nvPr/>
        </p:nvCxnSpPr>
        <p:spPr>
          <a:xfrm>
            <a:off x="5292080" y="1988840"/>
            <a:ext cx="21602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al 5"/>
          <p:cNvSpPr/>
          <p:nvPr/>
        </p:nvSpPr>
        <p:spPr>
          <a:xfrm>
            <a:off x="5652120" y="2348880"/>
            <a:ext cx="648072" cy="648072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al 6"/>
          <p:cNvSpPr/>
          <p:nvPr/>
        </p:nvSpPr>
        <p:spPr>
          <a:xfrm>
            <a:off x="5652120" y="3861048"/>
            <a:ext cx="648072" cy="648072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9" name="Rechte verbindingslijn 8"/>
          <p:cNvCxnSpPr/>
          <p:nvPr/>
        </p:nvCxnSpPr>
        <p:spPr>
          <a:xfrm>
            <a:off x="5292080" y="4869160"/>
            <a:ext cx="21602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10"/>
          <p:cNvCxnSpPr>
            <a:endCxn id="6" idx="0"/>
          </p:cNvCxnSpPr>
          <p:nvPr/>
        </p:nvCxnSpPr>
        <p:spPr>
          <a:xfrm>
            <a:off x="5976156" y="1988840"/>
            <a:ext cx="0" cy="36004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/>
          <p:cNvCxnSpPr>
            <a:stCxn id="6" idx="4"/>
            <a:endCxn id="7" idx="0"/>
          </p:cNvCxnSpPr>
          <p:nvPr/>
        </p:nvCxnSpPr>
        <p:spPr>
          <a:xfrm>
            <a:off x="5976156" y="2996952"/>
            <a:ext cx="0" cy="86409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/>
          <p:cNvCxnSpPr>
            <a:stCxn id="7" idx="4"/>
          </p:cNvCxnSpPr>
          <p:nvPr/>
        </p:nvCxnSpPr>
        <p:spPr>
          <a:xfrm>
            <a:off x="5976156" y="4509120"/>
            <a:ext cx="0" cy="36004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hthoek 16"/>
          <p:cNvSpPr/>
          <p:nvPr/>
        </p:nvSpPr>
        <p:spPr>
          <a:xfrm>
            <a:off x="7020272" y="3573016"/>
            <a:ext cx="288032" cy="61206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9" name="Rechte verbindingslijn 18"/>
          <p:cNvCxnSpPr/>
          <p:nvPr/>
        </p:nvCxnSpPr>
        <p:spPr>
          <a:xfrm flipV="1">
            <a:off x="7308304" y="3140968"/>
            <a:ext cx="288032" cy="43204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20"/>
          <p:cNvCxnSpPr/>
          <p:nvPr/>
        </p:nvCxnSpPr>
        <p:spPr>
          <a:xfrm>
            <a:off x="7596336" y="3140968"/>
            <a:ext cx="0" cy="138615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echte verbindingslijn 24"/>
          <p:cNvCxnSpPr/>
          <p:nvPr/>
        </p:nvCxnSpPr>
        <p:spPr>
          <a:xfrm>
            <a:off x="7308304" y="4185084"/>
            <a:ext cx="288032" cy="32403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echte verbindingslijn 31"/>
          <p:cNvCxnSpPr/>
          <p:nvPr/>
        </p:nvCxnSpPr>
        <p:spPr>
          <a:xfrm>
            <a:off x="5976156" y="3429000"/>
            <a:ext cx="118813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echte verbindingslijn 33"/>
          <p:cNvCxnSpPr>
            <a:stCxn id="17" idx="0"/>
          </p:cNvCxnSpPr>
          <p:nvPr/>
        </p:nvCxnSpPr>
        <p:spPr>
          <a:xfrm flipV="1">
            <a:off x="7164288" y="3429000"/>
            <a:ext cx="0" cy="14401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echte verbindingslijn 36"/>
          <p:cNvCxnSpPr>
            <a:cxnSpLocks/>
            <a:stCxn id="17" idx="2"/>
          </p:cNvCxnSpPr>
          <p:nvPr/>
        </p:nvCxnSpPr>
        <p:spPr>
          <a:xfrm>
            <a:off x="7164288" y="4185084"/>
            <a:ext cx="0" cy="32403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echte verbindingslijn 39"/>
          <p:cNvCxnSpPr/>
          <p:nvPr/>
        </p:nvCxnSpPr>
        <p:spPr>
          <a:xfrm flipH="1">
            <a:off x="4860032" y="2672916"/>
            <a:ext cx="57606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echte verbindingslijn 41"/>
          <p:cNvCxnSpPr/>
          <p:nvPr/>
        </p:nvCxnSpPr>
        <p:spPr>
          <a:xfrm>
            <a:off x="5157583" y="2348880"/>
            <a:ext cx="0" cy="64807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Rechte verbindingslijn 44"/>
          <p:cNvCxnSpPr/>
          <p:nvPr/>
        </p:nvCxnSpPr>
        <p:spPr>
          <a:xfrm flipH="1">
            <a:off x="4860032" y="4185084"/>
            <a:ext cx="57606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kstvak 52"/>
          <p:cNvSpPr txBox="1"/>
          <p:nvPr/>
        </p:nvSpPr>
        <p:spPr>
          <a:xfrm>
            <a:off x="7596336" y="4689140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0V</a:t>
            </a:r>
            <a:endParaRPr lang="nl-NL" sz="2400" dirty="0"/>
          </a:p>
        </p:txBody>
      </p:sp>
      <p:sp>
        <p:nvSpPr>
          <p:cNvPr id="54" name="Tekstvak 53"/>
          <p:cNvSpPr txBox="1"/>
          <p:nvPr/>
        </p:nvSpPr>
        <p:spPr>
          <a:xfrm>
            <a:off x="7596336" y="1758007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9V</a:t>
            </a:r>
            <a:endParaRPr lang="nl-NL" sz="2400" dirty="0"/>
          </a:p>
        </p:txBody>
      </p:sp>
      <p:sp>
        <p:nvSpPr>
          <p:cNvPr id="55" name="Tekstvak 54"/>
          <p:cNvSpPr txBox="1"/>
          <p:nvPr/>
        </p:nvSpPr>
        <p:spPr>
          <a:xfrm>
            <a:off x="5821335" y="5733256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Dissipatie</a:t>
            </a:r>
            <a:r>
              <a:rPr lang="en-US" sz="2800" dirty="0"/>
              <a:t> ! ?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35538435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9A634A-7317-454D-A6BB-DBB2EE505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nl-NL" dirty="0"/>
              <a:t>Totempaal in TDA2007A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8BCE5EE-8EF5-4796-804F-350EAFF5AE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2" y="1414462"/>
            <a:ext cx="9020175" cy="402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216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9A634A-7317-454D-A6BB-DBB2EE505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nl-NL" dirty="0"/>
              <a:t>Totempaal in TDA2007A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8BCE5EE-8EF5-4796-804F-350EAFF5AE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2" y="1414462"/>
            <a:ext cx="9020175" cy="4029075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735C37D6-B40D-46FB-AFF4-B784FA09A2C3}"/>
              </a:ext>
            </a:extLst>
          </p:cNvPr>
          <p:cNvSpPr txBox="1"/>
          <p:nvPr/>
        </p:nvSpPr>
        <p:spPr>
          <a:xfrm>
            <a:off x="1763688" y="5877272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Wat is dit?</a:t>
            </a:r>
          </a:p>
        </p:txBody>
      </p:sp>
      <p:cxnSp>
        <p:nvCxnSpPr>
          <p:cNvPr id="6" name="Rechte verbindingslijn met pijl 5">
            <a:extLst>
              <a:ext uri="{FF2B5EF4-FFF2-40B4-BE49-F238E27FC236}">
                <a16:creationId xmlns:a16="http://schemas.microsoft.com/office/drawing/2014/main" id="{C595E2C3-CC5C-4713-8841-36BE155192BD}"/>
              </a:ext>
            </a:extLst>
          </p:cNvPr>
          <p:cNvCxnSpPr>
            <a:cxnSpLocks/>
          </p:cNvCxnSpPr>
          <p:nvPr/>
        </p:nvCxnSpPr>
        <p:spPr>
          <a:xfrm flipV="1">
            <a:off x="3216741" y="3645024"/>
            <a:ext cx="1499275" cy="2232248"/>
          </a:xfrm>
          <a:prstGeom prst="straightConnector1">
            <a:avLst/>
          </a:prstGeom>
          <a:ln w="31750"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Rechte verbindingslijn met pijl 6">
            <a:extLst>
              <a:ext uri="{FF2B5EF4-FFF2-40B4-BE49-F238E27FC236}">
                <a16:creationId xmlns:a16="http://schemas.microsoft.com/office/drawing/2014/main" id="{75B81152-D93C-4FD8-A843-EEFE4C9D35EA}"/>
              </a:ext>
            </a:extLst>
          </p:cNvPr>
          <p:cNvCxnSpPr>
            <a:cxnSpLocks/>
          </p:cNvCxnSpPr>
          <p:nvPr/>
        </p:nvCxnSpPr>
        <p:spPr>
          <a:xfrm flipV="1">
            <a:off x="3563888" y="3021777"/>
            <a:ext cx="2304256" cy="2855495"/>
          </a:xfrm>
          <a:prstGeom prst="straightConnector1">
            <a:avLst/>
          </a:prstGeom>
          <a:ln w="31750"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Rechte verbindingslijn met pijl 7">
            <a:extLst>
              <a:ext uri="{FF2B5EF4-FFF2-40B4-BE49-F238E27FC236}">
                <a16:creationId xmlns:a16="http://schemas.microsoft.com/office/drawing/2014/main" id="{AE3D7554-4767-4F7B-8F54-5E8E59D088A8}"/>
              </a:ext>
            </a:extLst>
          </p:cNvPr>
          <p:cNvCxnSpPr>
            <a:cxnSpLocks/>
          </p:cNvCxnSpPr>
          <p:nvPr/>
        </p:nvCxnSpPr>
        <p:spPr>
          <a:xfrm flipV="1">
            <a:off x="2805550" y="2804067"/>
            <a:ext cx="1910466" cy="3069696"/>
          </a:xfrm>
          <a:prstGeom prst="straightConnector1">
            <a:avLst/>
          </a:prstGeom>
          <a:ln w="31750"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1594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0F8855-2BBF-478F-B8EE-4DBE7AD18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nl-NL" dirty="0"/>
              <a:t>Aansluiten van TDA2007A (</a:t>
            </a:r>
            <a:r>
              <a:rPr lang="nl-NL" dirty="0" err="1"/>
              <a:t>vb</a:t>
            </a:r>
            <a:r>
              <a:rPr lang="nl-NL" dirty="0"/>
              <a:t>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9276FDC-DA5E-4016-A563-E435A41381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3106688" cy="4525963"/>
          </a:xfrm>
        </p:spPr>
        <p:txBody>
          <a:bodyPr/>
          <a:lstStyle/>
          <a:p>
            <a:r>
              <a:rPr lang="nl-NL" dirty="0"/>
              <a:t>Externe componenten:</a:t>
            </a:r>
          </a:p>
          <a:p>
            <a:pPr lvl="1"/>
            <a:r>
              <a:rPr lang="nl-NL" dirty="0"/>
              <a:t>Feedback</a:t>
            </a:r>
          </a:p>
          <a:p>
            <a:pPr lvl="1"/>
            <a:r>
              <a:rPr lang="nl-NL" dirty="0"/>
              <a:t>Hi-Filter</a:t>
            </a:r>
          </a:p>
          <a:p>
            <a:pPr lvl="1"/>
            <a:r>
              <a:rPr lang="nl-NL" dirty="0"/>
              <a:t>Blokkeer-C</a:t>
            </a:r>
          </a:p>
          <a:p>
            <a:r>
              <a:rPr lang="nl-NL" dirty="0" err="1"/>
              <a:t>Vcc</a:t>
            </a:r>
            <a:r>
              <a:rPr lang="nl-NL" dirty="0"/>
              <a:t>: 8 tot 26V</a:t>
            </a:r>
          </a:p>
          <a:p>
            <a:r>
              <a:rPr lang="nl-NL" dirty="0"/>
              <a:t>Output 2x 6W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5D07ED3-9652-4173-AA34-B069302606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363662"/>
            <a:ext cx="5553075" cy="521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9602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Lagere</a:t>
            </a:r>
            <a:r>
              <a:rPr lang="en-US" dirty="0"/>
              <a:t> </a:t>
            </a:r>
            <a:r>
              <a:rPr lang="en-US" dirty="0" err="1"/>
              <a:t>Vcc</a:t>
            </a:r>
            <a:r>
              <a:rPr lang="en-US" dirty="0"/>
              <a:t>: </a:t>
            </a:r>
            <a:r>
              <a:rPr lang="en-US" dirty="0" err="1"/>
              <a:t>Brugversterker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362472"/>
            <a:ext cx="4300730" cy="5306888"/>
          </a:xfrm>
        </p:spPr>
        <p:txBody>
          <a:bodyPr>
            <a:normAutofit/>
          </a:bodyPr>
          <a:lstStyle/>
          <a:p>
            <a:r>
              <a:rPr lang="en-US" dirty="0"/>
              <a:t>Twee </a:t>
            </a:r>
            <a:r>
              <a:rPr lang="en-US" dirty="0" err="1"/>
              <a:t>totempalen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in </a:t>
            </a:r>
            <a:r>
              <a:rPr lang="en-US" dirty="0" err="1"/>
              <a:t>tegenfase</a:t>
            </a:r>
            <a:endParaRPr lang="en-US" dirty="0"/>
          </a:p>
          <a:p>
            <a:r>
              <a:rPr lang="en-US" dirty="0" err="1"/>
              <a:t>Belasting</a:t>
            </a:r>
            <a:r>
              <a:rPr lang="en-US" dirty="0"/>
              <a:t> </a:t>
            </a:r>
            <a:r>
              <a:rPr lang="en-US" dirty="0" err="1"/>
              <a:t>ziet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dirty="0" err="1">
                <a:solidFill>
                  <a:srgbClr val="FF0000"/>
                </a:solidFill>
              </a:rPr>
              <a:t>V</a:t>
            </a:r>
            <a:r>
              <a:rPr lang="en-US" baseline="-25000" dirty="0" err="1">
                <a:solidFill>
                  <a:srgbClr val="FF0000"/>
                </a:solidFill>
              </a:rPr>
              <a:t>cc</a:t>
            </a:r>
            <a:r>
              <a:rPr lang="en-US" baseline="-25000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- 2V</a:t>
            </a:r>
            <a:r>
              <a:rPr lang="en-US" baseline="-25000" dirty="0">
                <a:solidFill>
                  <a:srgbClr val="FF0000"/>
                </a:solidFill>
              </a:rPr>
              <a:t>dr</a:t>
            </a:r>
            <a:r>
              <a:rPr lang="en-US" dirty="0">
                <a:solidFill>
                  <a:srgbClr val="FF0000"/>
                </a:solidFill>
              </a:rPr>
              <a:t>) </a:t>
            </a:r>
            <a:r>
              <a:rPr lang="en-US" dirty="0" err="1"/>
              <a:t>als</a:t>
            </a:r>
            <a:r>
              <a:rPr lang="en-US" dirty="0"/>
              <a:t> </a:t>
            </a:r>
            <a:r>
              <a:rPr lang="en-US" dirty="0" err="1"/>
              <a:t>V</a:t>
            </a:r>
            <a:r>
              <a:rPr lang="en-US" baseline="-25000" dirty="0" err="1"/>
              <a:t>piek</a:t>
            </a:r>
            <a:endParaRPr lang="en-US" baseline="-25000" dirty="0"/>
          </a:p>
          <a:p>
            <a:r>
              <a:rPr lang="en-US" dirty="0" err="1"/>
              <a:t>V</a:t>
            </a:r>
            <a:r>
              <a:rPr lang="en-US" baseline="-25000" dirty="0" err="1"/>
              <a:t>eff</a:t>
            </a:r>
            <a:r>
              <a:rPr lang="en-US" dirty="0"/>
              <a:t> = </a:t>
            </a:r>
            <a:r>
              <a:rPr lang="en-US" dirty="0" err="1"/>
              <a:t>V</a:t>
            </a:r>
            <a:r>
              <a:rPr lang="en-US" baseline="-25000" dirty="0" err="1"/>
              <a:t>piek</a:t>
            </a:r>
            <a:r>
              <a:rPr lang="en-US" dirty="0"/>
              <a:t>/√2</a:t>
            </a:r>
          </a:p>
          <a:p>
            <a:endParaRPr lang="en-US" dirty="0"/>
          </a:p>
          <a:p>
            <a:r>
              <a:rPr lang="en-US" dirty="0" err="1"/>
              <a:t>P</a:t>
            </a:r>
            <a:r>
              <a:rPr lang="en-US" baseline="-25000" dirty="0" err="1"/>
              <a:t>max</a:t>
            </a:r>
            <a:r>
              <a:rPr lang="en-US" dirty="0"/>
              <a:t> = </a:t>
            </a:r>
            <a:br>
              <a:rPr lang="en-US" dirty="0"/>
            </a:b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dirty="0" err="1">
                <a:solidFill>
                  <a:srgbClr val="FF0000"/>
                </a:solidFill>
              </a:rPr>
              <a:t>V</a:t>
            </a:r>
            <a:r>
              <a:rPr lang="en-US" baseline="-25000" dirty="0" err="1">
                <a:solidFill>
                  <a:srgbClr val="FF0000"/>
                </a:solidFill>
              </a:rPr>
              <a:t>cc</a:t>
            </a:r>
            <a:r>
              <a:rPr lang="en-US" dirty="0">
                <a:solidFill>
                  <a:srgbClr val="FF0000"/>
                </a:solidFill>
              </a:rPr>
              <a:t> – 2V</a:t>
            </a:r>
            <a:r>
              <a:rPr lang="en-US" baseline="-25000" dirty="0">
                <a:solidFill>
                  <a:srgbClr val="FF0000"/>
                </a:solidFill>
              </a:rPr>
              <a:t>dr</a:t>
            </a:r>
            <a:r>
              <a:rPr lang="en-US" dirty="0">
                <a:solidFill>
                  <a:srgbClr val="FF0000"/>
                </a:solidFill>
              </a:rPr>
              <a:t>)</a:t>
            </a:r>
            <a:r>
              <a:rPr lang="en-US" baseline="30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 / 2Z</a:t>
            </a:r>
          </a:p>
          <a:p>
            <a:r>
              <a:rPr lang="en-US" dirty="0"/>
              <a:t>5½ V, ¼ V, 4</a:t>
            </a:r>
            <a:r>
              <a:rPr lang="el-GR" dirty="0"/>
              <a:t>Ω</a:t>
            </a:r>
            <a:r>
              <a:rPr lang="en-US" dirty="0"/>
              <a:t>: 3W</a:t>
            </a:r>
          </a:p>
          <a:p>
            <a:endParaRPr lang="nl-NL" dirty="0"/>
          </a:p>
        </p:txBody>
      </p:sp>
      <p:cxnSp>
        <p:nvCxnSpPr>
          <p:cNvPr id="5" name="Rechte verbindingslijn 4"/>
          <p:cNvCxnSpPr/>
          <p:nvPr/>
        </p:nvCxnSpPr>
        <p:spPr>
          <a:xfrm>
            <a:off x="4590761" y="2016979"/>
            <a:ext cx="286155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al 5"/>
          <p:cNvSpPr/>
          <p:nvPr/>
        </p:nvSpPr>
        <p:spPr>
          <a:xfrm>
            <a:off x="4950801" y="2377019"/>
            <a:ext cx="648072" cy="648072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al 6"/>
          <p:cNvSpPr/>
          <p:nvPr/>
        </p:nvSpPr>
        <p:spPr>
          <a:xfrm>
            <a:off x="4950801" y="3889187"/>
            <a:ext cx="648072" cy="648072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9" name="Rechte verbindingslijn 8"/>
          <p:cNvCxnSpPr>
            <a:endCxn id="53" idx="1"/>
          </p:cNvCxnSpPr>
          <p:nvPr/>
        </p:nvCxnSpPr>
        <p:spPr>
          <a:xfrm>
            <a:off x="4590761" y="4897299"/>
            <a:ext cx="3005575" cy="2267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10"/>
          <p:cNvCxnSpPr>
            <a:endCxn id="6" idx="0"/>
          </p:cNvCxnSpPr>
          <p:nvPr/>
        </p:nvCxnSpPr>
        <p:spPr>
          <a:xfrm>
            <a:off x="5274837" y="2016979"/>
            <a:ext cx="0" cy="36004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/>
          <p:cNvCxnSpPr>
            <a:stCxn id="6" idx="4"/>
            <a:endCxn id="7" idx="0"/>
          </p:cNvCxnSpPr>
          <p:nvPr/>
        </p:nvCxnSpPr>
        <p:spPr>
          <a:xfrm>
            <a:off x="5274837" y="3025091"/>
            <a:ext cx="0" cy="86409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/>
          <p:cNvCxnSpPr>
            <a:stCxn id="7" idx="4"/>
          </p:cNvCxnSpPr>
          <p:nvPr/>
        </p:nvCxnSpPr>
        <p:spPr>
          <a:xfrm>
            <a:off x="5274837" y="4537259"/>
            <a:ext cx="0" cy="36004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echte verbindingslijn 31"/>
          <p:cNvCxnSpPr/>
          <p:nvPr/>
        </p:nvCxnSpPr>
        <p:spPr>
          <a:xfrm>
            <a:off x="5274837" y="3457139"/>
            <a:ext cx="746703" cy="1107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echte verbindingslijn 39"/>
          <p:cNvCxnSpPr/>
          <p:nvPr/>
        </p:nvCxnSpPr>
        <p:spPr>
          <a:xfrm flipH="1">
            <a:off x="4158713" y="2701055"/>
            <a:ext cx="57606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echte verbindingslijn 41"/>
          <p:cNvCxnSpPr/>
          <p:nvPr/>
        </p:nvCxnSpPr>
        <p:spPr>
          <a:xfrm>
            <a:off x="4456264" y="2377019"/>
            <a:ext cx="0" cy="64807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Rechte verbindingslijn 44"/>
          <p:cNvCxnSpPr/>
          <p:nvPr/>
        </p:nvCxnSpPr>
        <p:spPr>
          <a:xfrm flipH="1">
            <a:off x="4158713" y="4213223"/>
            <a:ext cx="57606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kstvak 52"/>
          <p:cNvSpPr txBox="1"/>
          <p:nvPr/>
        </p:nvSpPr>
        <p:spPr>
          <a:xfrm>
            <a:off x="7596336" y="4689140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0V</a:t>
            </a:r>
            <a:endParaRPr lang="nl-NL" sz="2400" dirty="0"/>
          </a:p>
        </p:txBody>
      </p:sp>
      <p:sp>
        <p:nvSpPr>
          <p:cNvPr id="54" name="Tekstvak 53"/>
          <p:cNvSpPr txBox="1"/>
          <p:nvPr/>
        </p:nvSpPr>
        <p:spPr>
          <a:xfrm>
            <a:off x="7596336" y="1758007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9V</a:t>
            </a:r>
            <a:endParaRPr lang="nl-NL" sz="2400" dirty="0"/>
          </a:p>
        </p:txBody>
      </p:sp>
      <p:sp>
        <p:nvSpPr>
          <p:cNvPr id="24" name="Ovaal 23"/>
          <p:cNvSpPr/>
          <p:nvPr/>
        </p:nvSpPr>
        <p:spPr>
          <a:xfrm>
            <a:off x="6953967" y="2388090"/>
            <a:ext cx="648072" cy="648072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Ovaal 25"/>
          <p:cNvSpPr/>
          <p:nvPr/>
        </p:nvSpPr>
        <p:spPr>
          <a:xfrm>
            <a:off x="6953967" y="3900258"/>
            <a:ext cx="648072" cy="648072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27" name="Rechte verbindingslijn 26"/>
          <p:cNvCxnSpPr>
            <a:endCxn id="24" idx="0"/>
          </p:cNvCxnSpPr>
          <p:nvPr/>
        </p:nvCxnSpPr>
        <p:spPr>
          <a:xfrm>
            <a:off x="7278003" y="2028050"/>
            <a:ext cx="0" cy="36004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echte verbindingslijn 27"/>
          <p:cNvCxnSpPr>
            <a:stCxn id="24" idx="4"/>
            <a:endCxn id="26" idx="0"/>
          </p:cNvCxnSpPr>
          <p:nvPr/>
        </p:nvCxnSpPr>
        <p:spPr>
          <a:xfrm>
            <a:off x="7278003" y="3036162"/>
            <a:ext cx="0" cy="86409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echte verbindingslijn 28"/>
          <p:cNvCxnSpPr>
            <a:stCxn id="26" idx="4"/>
          </p:cNvCxnSpPr>
          <p:nvPr/>
        </p:nvCxnSpPr>
        <p:spPr>
          <a:xfrm>
            <a:off x="7278003" y="4548330"/>
            <a:ext cx="0" cy="36004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echte verbindingslijn 29"/>
          <p:cNvCxnSpPr/>
          <p:nvPr/>
        </p:nvCxnSpPr>
        <p:spPr>
          <a:xfrm flipH="1">
            <a:off x="6161879" y="2712126"/>
            <a:ext cx="57606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echte verbindingslijn 30"/>
          <p:cNvCxnSpPr/>
          <p:nvPr/>
        </p:nvCxnSpPr>
        <p:spPr>
          <a:xfrm>
            <a:off x="6473090" y="3900258"/>
            <a:ext cx="0" cy="64807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echte verbindingslijn 32"/>
          <p:cNvCxnSpPr/>
          <p:nvPr/>
        </p:nvCxnSpPr>
        <p:spPr>
          <a:xfrm flipH="1">
            <a:off x="6161879" y="4224294"/>
            <a:ext cx="57606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Rechte verbindingslijn 34"/>
          <p:cNvCxnSpPr/>
          <p:nvPr/>
        </p:nvCxnSpPr>
        <p:spPr>
          <a:xfrm>
            <a:off x="6528103" y="3461200"/>
            <a:ext cx="746703" cy="1107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hthoek 11"/>
          <p:cNvSpPr/>
          <p:nvPr/>
        </p:nvSpPr>
        <p:spPr>
          <a:xfrm>
            <a:off x="6021540" y="3356992"/>
            <a:ext cx="506563" cy="216024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5" name="Rechte verbindingslijn 14"/>
          <p:cNvCxnSpPr/>
          <p:nvPr/>
        </p:nvCxnSpPr>
        <p:spPr>
          <a:xfrm>
            <a:off x="5821335" y="3044141"/>
            <a:ext cx="200205" cy="31285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echte verbindingslijn 40"/>
          <p:cNvCxnSpPr/>
          <p:nvPr/>
        </p:nvCxnSpPr>
        <p:spPr>
          <a:xfrm>
            <a:off x="5788527" y="3038606"/>
            <a:ext cx="949416" cy="1107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22"/>
          <p:cNvCxnSpPr/>
          <p:nvPr/>
        </p:nvCxnSpPr>
        <p:spPr>
          <a:xfrm flipH="1">
            <a:off x="6528103" y="3049677"/>
            <a:ext cx="209840" cy="30731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59054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401972"/>
            <a:ext cx="4908798" cy="418814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 TDA7297 </a:t>
            </a:r>
            <a:r>
              <a:rPr lang="en-US" dirty="0" err="1"/>
              <a:t>versterker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896544"/>
          </a:xfrm>
        </p:spPr>
        <p:txBody>
          <a:bodyPr/>
          <a:lstStyle/>
          <a:p>
            <a:r>
              <a:rPr lang="en-US" dirty="0" err="1"/>
              <a:t>V</a:t>
            </a:r>
            <a:r>
              <a:rPr lang="en-US" baseline="-25000" dirty="0" err="1"/>
              <a:t>dr</a:t>
            </a:r>
            <a:r>
              <a:rPr lang="en-US" dirty="0"/>
              <a:t> is maar ½ tot ¼V (</a:t>
            </a:r>
            <a:r>
              <a:rPr lang="en-US" dirty="0" err="1"/>
              <a:t>vervorming</a:t>
            </a:r>
            <a:r>
              <a:rPr lang="en-US" dirty="0"/>
              <a:t>)</a:t>
            </a:r>
          </a:p>
          <a:p>
            <a:r>
              <a:rPr lang="en-US" dirty="0" err="1"/>
              <a:t>Werkt</a:t>
            </a:r>
            <a:r>
              <a:rPr lang="en-US" dirty="0"/>
              <a:t> op </a:t>
            </a:r>
            <a:r>
              <a:rPr lang="en-US" dirty="0" err="1"/>
              <a:t>V</a:t>
            </a:r>
            <a:r>
              <a:rPr lang="en-US" baseline="-25000" dirty="0" err="1"/>
              <a:t>cc</a:t>
            </a:r>
            <a:r>
              <a:rPr lang="en-US" dirty="0"/>
              <a:t> is 5,3V (USB </a:t>
            </a:r>
            <a:r>
              <a:rPr lang="en-US" dirty="0" err="1"/>
              <a:t>stekker</a:t>
            </a:r>
            <a:r>
              <a:rPr lang="en-US" dirty="0"/>
              <a:t>)</a:t>
            </a:r>
          </a:p>
          <a:p>
            <a:r>
              <a:rPr lang="en-US" dirty="0" err="1"/>
              <a:t>Vermogen</a:t>
            </a:r>
            <a:r>
              <a:rPr lang="en-US" dirty="0"/>
              <a:t> </a:t>
            </a:r>
            <a:r>
              <a:rPr lang="en-US" dirty="0" err="1"/>
              <a:t>ruim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2x2W </a:t>
            </a:r>
            <a:r>
              <a:rPr lang="en-US" dirty="0" err="1"/>
              <a:t>aan</a:t>
            </a:r>
            <a:r>
              <a:rPr lang="en-US" dirty="0"/>
              <a:t> 4</a:t>
            </a:r>
            <a:r>
              <a:rPr lang="el-GR" dirty="0"/>
              <a:t>Ω</a:t>
            </a:r>
            <a:endParaRPr lang="en-US" dirty="0"/>
          </a:p>
          <a:p>
            <a:r>
              <a:rPr lang="en-US" dirty="0"/>
              <a:t>Kan tot 18V, dan</a:t>
            </a:r>
            <a:br>
              <a:rPr lang="en-US" dirty="0"/>
            </a:br>
            <a:r>
              <a:rPr lang="en-US" dirty="0"/>
              <a:t>2x15W </a:t>
            </a:r>
            <a:r>
              <a:rPr lang="en-US" dirty="0" err="1"/>
              <a:t>aan</a:t>
            </a:r>
            <a:r>
              <a:rPr lang="en-US" dirty="0"/>
              <a:t> 8</a:t>
            </a:r>
            <a:r>
              <a:rPr lang="el-GR" dirty="0"/>
              <a:t>Ω</a:t>
            </a:r>
            <a:endParaRPr lang="nl-NL" dirty="0"/>
          </a:p>
          <a:p>
            <a:endParaRPr lang="nl-NL" dirty="0"/>
          </a:p>
          <a:p>
            <a:r>
              <a:rPr lang="nl-NL" dirty="0"/>
              <a:t>Ali ca. 2½ </a:t>
            </a:r>
            <a:r>
              <a:rPr lang="el-GR" dirty="0"/>
              <a:t>€</a:t>
            </a:r>
            <a:endParaRPr lang="en-US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191214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98" y="260648"/>
            <a:ext cx="8865290" cy="6426766"/>
          </a:xfrm>
        </p:spPr>
      </p:pic>
    </p:spTree>
    <p:extLst>
      <p:ext uri="{BB962C8B-B14F-4D97-AF65-F5344CB8AC3E}">
        <p14:creationId xmlns:p14="http://schemas.microsoft.com/office/powerpoint/2010/main" val="18837745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AB66DB-8C7B-420A-8571-3B9DF802E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3. Kwaliteit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C41ABC4-B087-4ED0-9558-90CF6EAE33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Wanneer is </a:t>
            </a:r>
            <a:r>
              <a:rPr lang="nl-NL"/>
              <a:t>een versterker Hifi?</a:t>
            </a:r>
          </a:p>
        </p:txBody>
      </p:sp>
    </p:spTree>
    <p:extLst>
      <p:ext uri="{BB962C8B-B14F-4D97-AF65-F5344CB8AC3E}">
        <p14:creationId xmlns:p14="http://schemas.microsoft.com/office/powerpoint/2010/main" val="12884838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nl-NL" dirty="0"/>
              <a:t>Frequentiebereik van TDA7297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556792"/>
            <a:ext cx="8816763" cy="5026570"/>
          </a:xfrm>
        </p:spPr>
      </p:pic>
    </p:spTree>
    <p:extLst>
      <p:ext uri="{BB962C8B-B14F-4D97-AF65-F5344CB8AC3E}">
        <p14:creationId xmlns:p14="http://schemas.microsoft.com/office/powerpoint/2010/main" val="4153282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E6ADB3-2EB4-45C9-AE79-22D86853E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To</a:t>
            </a:r>
            <a:r>
              <a:rPr lang="nl-NL" dirty="0"/>
              <a:t> Brom or </a:t>
            </a:r>
            <a:r>
              <a:rPr lang="nl-NL" dirty="0" err="1"/>
              <a:t>not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Brom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E1A50F6-A949-41B2-9425-849345ADC4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Demo met PP</a:t>
            </a:r>
          </a:p>
          <a:p>
            <a:r>
              <a:rPr lang="nl-NL" dirty="0"/>
              <a:t>Audiokabel aanraken: brom</a:t>
            </a:r>
            <a:br>
              <a:rPr lang="nl-NL" dirty="0"/>
            </a:br>
            <a:r>
              <a:rPr lang="nl-NL" dirty="0"/>
              <a:t>Test aansluiting, correct L en R (TRS plug)</a:t>
            </a:r>
          </a:p>
          <a:p>
            <a:r>
              <a:rPr lang="nl-NL" dirty="0"/>
              <a:t>Lawaai bij uittrekken</a:t>
            </a:r>
          </a:p>
          <a:p>
            <a:endParaRPr lang="nl-NL" dirty="0"/>
          </a:p>
          <a:p>
            <a:r>
              <a:rPr lang="nl-NL" dirty="0" err="1"/>
              <a:t>Antibromkabel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15689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F321F9-B94B-408E-A0C8-1720402D4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Vooraf aansluiten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4671485-78EF-49B8-A12F-CBA5089D9D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Voor Luistertest:</a:t>
            </a:r>
            <a:br>
              <a:rPr lang="nl-NL" dirty="0"/>
            </a:br>
            <a:r>
              <a:rPr lang="nl-NL" dirty="0"/>
              <a:t>Laptop, gewone kabel, </a:t>
            </a:r>
            <a:r>
              <a:rPr lang="nl-NL" dirty="0" err="1"/>
              <a:t>PrachtPatser</a:t>
            </a:r>
            <a:r>
              <a:rPr lang="nl-NL" dirty="0"/>
              <a:t> </a:t>
            </a:r>
            <a:br>
              <a:rPr lang="nl-NL" dirty="0"/>
            </a:br>
            <a:r>
              <a:rPr lang="nl-NL" dirty="0"/>
              <a:t>met DIN-LS-verloop en 12V SMPS, </a:t>
            </a:r>
            <a:br>
              <a:rPr lang="nl-NL" dirty="0"/>
            </a:br>
            <a:r>
              <a:rPr lang="nl-NL" dirty="0" err="1"/>
              <a:t>Voks</a:t>
            </a:r>
            <a:r>
              <a:rPr lang="nl-NL" dirty="0"/>
              <a:t> box</a:t>
            </a:r>
          </a:p>
          <a:p>
            <a:r>
              <a:rPr lang="nl-NL" dirty="0"/>
              <a:t>Volumedemo: Toongenerator, AV-kabel, </a:t>
            </a:r>
            <a:br>
              <a:rPr lang="nl-NL" dirty="0"/>
            </a:br>
            <a:r>
              <a:rPr lang="nl-NL" dirty="0"/>
              <a:t>scope aan PP</a:t>
            </a:r>
          </a:p>
          <a:p>
            <a:r>
              <a:rPr lang="nl-NL" dirty="0"/>
              <a:t>Voor Blokproef:</a:t>
            </a:r>
            <a:br>
              <a:rPr lang="nl-NL" dirty="0"/>
            </a:br>
            <a:r>
              <a:rPr lang="nl-NL" dirty="0"/>
              <a:t>HK195, stoofje, dummy en scope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989460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D28DAC-AF07-4CE0-BCCE-EDE130A56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Vermogen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EEE04F5-3900-45E1-80B3-0AB22BD7B1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Golfje op scope</a:t>
            </a:r>
          </a:p>
          <a:p>
            <a:r>
              <a:rPr lang="nl-NL" dirty="0"/>
              <a:t>P is V</a:t>
            </a:r>
            <a:r>
              <a:rPr lang="nl-NL" baseline="-25000" dirty="0"/>
              <a:t>tt</a:t>
            </a:r>
            <a:r>
              <a:rPr lang="nl-NL" baseline="30000" dirty="0"/>
              <a:t>2 </a:t>
            </a:r>
            <a:r>
              <a:rPr lang="nl-NL" dirty="0"/>
              <a:t>/ 8Z</a:t>
            </a:r>
          </a:p>
          <a:p>
            <a:pPr lvl="1"/>
            <a:r>
              <a:rPr lang="nl-NL" dirty="0"/>
              <a:t>1V (aan 4 Ohm):</a:t>
            </a:r>
            <a:br>
              <a:rPr lang="nl-NL" dirty="0"/>
            </a:br>
            <a:r>
              <a:rPr lang="nl-NL" dirty="0"/>
              <a:t>        31mW</a:t>
            </a:r>
          </a:p>
          <a:p>
            <a:pPr lvl="1"/>
            <a:r>
              <a:rPr lang="nl-NL" dirty="0"/>
              <a:t>2V : 125mW</a:t>
            </a:r>
          </a:p>
          <a:p>
            <a:pPr lvl="1"/>
            <a:r>
              <a:rPr lang="nl-NL" dirty="0"/>
              <a:t>3V : 280mW</a:t>
            </a:r>
          </a:p>
          <a:p>
            <a:pPr lvl="1"/>
            <a:r>
              <a:rPr lang="nl-NL" dirty="0"/>
              <a:t>4V : 500mW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9ADA888-EAF6-4223-B3EF-74C4FF9FCA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336" y="1568014"/>
            <a:ext cx="4806965" cy="423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706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7ECF0A-DABE-457D-8712-BE54B4466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Dummy Load op HK195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30F0F857-DC0D-4250-8062-54F98B7391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32" y="1417638"/>
            <a:ext cx="8562577" cy="4891682"/>
          </a:xfrm>
        </p:spPr>
      </p:pic>
    </p:spTree>
    <p:extLst>
      <p:ext uri="{BB962C8B-B14F-4D97-AF65-F5344CB8AC3E}">
        <p14:creationId xmlns:p14="http://schemas.microsoft.com/office/powerpoint/2010/main" val="29685318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CFAA56DF-9DEB-4734-ABBD-5AD56A5808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772816"/>
            <a:ext cx="5689624" cy="46101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8B7D2B4-1DEF-458B-B86A-BCCDC2B2B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Square Wave Test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9310392-2CDF-4D84-8813-239E97A843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3610744" cy="4525963"/>
          </a:xfrm>
        </p:spPr>
        <p:txBody>
          <a:bodyPr/>
          <a:lstStyle/>
          <a:p>
            <a:r>
              <a:rPr lang="nl-NL" dirty="0"/>
              <a:t>Blokgolf van 1KHz bekijken op scope</a:t>
            </a:r>
          </a:p>
          <a:p>
            <a:r>
              <a:rPr lang="nl-NL" dirty="0"/>
              <a:t>Hoge tonen: flank</a:t>
            </a:r>
          </a:p>
          <a:p>
            <a:r>
              <a:rPr lang="nl-NL" dirty="0"/>
              <a:t>Lage tonen: rand</a:t>
            </a:r>
          </a:p>
          <a:p>
            <a:endParaRPr lang="nl-NL" dirty="0"/>
          </a:p>
          <a:p>
            <a:r>
              <a:rPr lang="nl-NL" dirty="0"/>
              <a:t>High en Low te regelen op HK195</a:t>
            </a:r>
          </a:p>
        </p:txBody>
      </p:sp>
    </p:spTree>
    <p:extLst>
      <p:ext uri="{BB962C8B-B14F-4D97-AF65-F5344CB8AC3E}">
        <p14:creationId xmlns:p14="http://schemas.microsoft.com/office/powerpoint/2010/main" val="14011121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3B5529-99F9-4915-B47D-7A9D400BE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12076"/>
          </a:xfrm>
        </p:spPr>
        <p:txBody>
          <a:bodyPr/>
          <a:lstStyle/>
          <a:p>
            <a:r>
              <a:rPr lang="nl-NL" dirty="0"/>
              <a:t>4. Zeven versterkers 2013-19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CAB730A-20AC-4CC1-99B1-01E77F1F22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428" y="1076264"/>
            <a:ext cx="8229600" cy="2548880"/>
          </a:xfrm>
        </p:spPr>
        <p:txBody>
          <a:bodyPr/>
          <a:lstStyle/>
          <a:p>
            <a:r>
              <a:rPr lang="nl-NL" dirty="0"/>
              <a:t>Sommige zijn in gebruik</a:t>
            </a:r>
          </a:p>
          <a:p>
            <a:r>
              <a:rPr lang="nl-NL" dirty="0"/>
              <a:t>Mini’s van gerecyclede prints uit PC boxjes</a:t>
            </a:r>
          </a:p>
          <a:p>
            <a:r>
              <a:rPr lang="nl-NL" dirty="0"/>
              <a:t>Micro’s met PAM module</a:t>
            </a:r>
          </a:p>
          <a:p>
            <a:r>
              <a:rPr lang="nl-NL" dirty="0"/>
              <a:t>Nano’s met losse PAM ???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24235FF-5B56-41C6-989C-CD7414CE73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338" y="3613813"/>
            <a:ext cx="7041323" cy="3137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7351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C5964A-422F-4388-84ED-43AA02925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Harman </a:t>
            </a:r>
            <a:r>
              <a:rPr lang="nl-NL" dirty="0" err="1"/>
              <a:t>Kardon</a:t>
            </a:r>
            <a:r>
              <a:rPr lang="nl-NL" dirty="0"/>
              <a:t> HK195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DDEB19E-B541-4A71-B840-567EC596E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4402832" cy="4973593"/>
          </a:xfrm>
        </p:spPr>
        <p:txBody>
          <a:bodyPr/>
          <a:lstStyle/>
          <a:p>
            <a:r>
              <a:rPr lang="nl-NL" dirty="0"/>
              <a:t>BA4560 / TDA2007A</a:t>
            </a:r>
          </a:p>
          <a:p>
            <a:endParaRPr lang="nl-NL" dirty="0"/>
          </a:p>
          <a:p>
            <a:r>
              <a:rPr lang="nl-NL" dirty="0"/>
              <a:t>Ombouw 2013</a:t>
            </a:r>
          </a:p>
          <a:p>
            <a:r>
              <a:rPr lang="nl-NL" dirty="0"/>
              <a:t>Totempaal: </a:t>
            </a:r>
            <a:br>
              <a:rPr lang="nl-NL" dirty="0"/>
            </a:br>
            <a:r>
              <a:rPr lang="nl-NL" dirty="0"/>
              <a:t>minstens 9V </a:t>
            </a:r>
            <a:r>
              <a:rPr lang="nl-NL" dirty="0" err="1"/>
              <a:t>V</a:t>
            </a:r>
            <a:r>
              <a:rPr lang="nl-NL" baseline="-25000" dirty="0" err="1"/>
              <a:t>cc</a:t>
            </a:r>
            <a:r>
              <a:rPr lang="nl-NL" dirty="0"/>
              <a:t> </a:t>
            </a:r>
          </a:p>
          <a:p>
            <a:r>
              <a:rPr lang="nl-NL" dirty="0"/>
              <a:t>In gebruik tot 2019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9734C61-7B02-457B-B4F8-81754B77DE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493793"/>
            <a:ext cx="38100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8846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52272890-348F-4CB7-9C14-CF86C88FCF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781" y="1417638"/>
            <a:ext cx="5658147" cy="424361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3625226-5ECB-403D-B7B2-03A3A46BE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nl-NL" dirty="0" err="1"/>
              <a:t>PrachtPatser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0D5D3BD-8ACD-4524-B646-DE009EA3C6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752"/>
            <a:ext cx="4978896" cy="5472608"/>
          </a:xfrm>
        </p:spPr>
        <p:txBody>
          <a:bodyPr>
            <a:normAutofit/>
          </a:bodyPr>
          <a:lstStyle/>
          <a:p>
            <a:r>
              <a:rPr lang="nl-NL" dirty="0"/>
              <a:t>PC Boxensetje (Kringloop)</a:t>
            </a:r>
          </a:p>
          <a:p>
            <a:r>
              <a:rPr lang="nl-NL" dirty="0"/>
              <a:t>In doosje van wattenstaafjes</a:t>
            </a:r>
          </a:p>
          <a:p>
            <a:r>
              <a:rPr lang="nl-NL" dirty="0"/>
              <a:t>Ombouw 2014</a:t>
            </a:r>
          </a:p>
          <a:p>
            <a:r>
              <a:rPr lang="nl-NL" dirty="0"/>
              <a:t>Gebruikt tot 2019</a:t>
            </a:r>
            <a:br>
              <a:rPr lang="nl-NL" dirty="0"/>
            </a:br>
            <a:r>
              <a:rPr lang="nl-NL" dirty="0"/>
              <a:t>(bespaard: 100€)</a:t>
            </a:r>
          </a:p>
          <a:p>
            <a:endParaRPr lang="nl-NL" dirty="0"/>
          </a:p>
          <a:p>
            <a:r>
              <a:rPr lang="nl-NL" dirty="0"/>
              <a:t>Totempaal, 12V</a:t>
            </a:r>
          </a:p>
          <a:p>
            <a:r>
              <a:rPr lang="nl-NL" dirty="0"/>
              <a:t>Geen IC maar discreet?</a:t>
            </a:r>
          </a:p>
        </p:txBody>
      </p:sp>
    </p:spTree>
    <p:extLst>
      <p:ext uri="{BB962C8B-B14F-4D97-AF65-F5344CB8AC3E}">
        <p14:creationId xmlns:p14="http://schemas.microsoft.com/office/powerpoint/2010/main" val="10056740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150E60-386B-44CC-B4D6-8502D7D2B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JW </a:t>
            </a:r>
            <a:r>
              <a:rPr lang="nl-NL" dirty="0" err="1"/>
              <a:t>Amp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7C8C7ED-AECE-42BA-9650-DE427EB9B8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5842992" cy="4983162"/>
          </a:xfrm>
        </p:spPr>
        <p:txBody>
          <a:bodyPr/>
          <a:lstStyle/>
          <a:p>
            <a:r>
              <a:rPr lang="nl-NL" dirty="0"/>
              <a:t>Ook PC boxjes (van Philips)</a:t>
            </a:r>
          </a:p>
          <a:p>
            <a:r>
              <a:rPr lang="nl-NL" dirty="0"/>
              <a:t>Totempaal </a:t>
            </a:r>
            <a:br>
              <a:rPr lang="nl-NL" dirty="0"/>
            </a:br>
            <a:r>
              <a:rPr lang="nl-NL" dirty="0"/>
              <a:t>met LA4192,</a:t>
            </a:r>
            <a:br>
              <a:rPr lang="nl-NL" dirty="0"/>
            </a:br>
            <a:r>
              <a:rPr lang="nl-NL" dirty="0"/>
              <a:t>9V </a:t>
            </a:r>
            <a:r>
              <a:rPr lang="nl-NL" dirty="0" err="1"/>
              <a:t>smps</a:t>
            </a:r>
            <a:endParaRPr lang="nl-NL" dirty="0"/>
          </a:p>
          <a:p>
            <a:endParaRPr lang="nl-NL" dirty="0"/>
          </a:p>
          <a:p>
            <a:r>
              <a:rPr lang="nl-NL" dirty="0"/>
              <a:t>Doosje van</a:t>
            </a:r>
            <a:br>
              <a:rPr lang="nl-NL" dirty="0"/>
            </a:br>
            <a:r>
              <a:rPr lang="nl-NL" dirty="0"/>
              <a:t>spijkers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C126502-7A04-4E6A-848B-4EBE7B1C9F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801" y="2205791"/>
            <a:ext cx="6034618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81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9B6367-F6D8-4E7C-82C4-3D8D4F4A6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2019 versterkerversterking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EE49390-79D9-4D5D-A3F2-A112043EDD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Door RC-Lezing over Ali bouwpakketjes</a:t>
            </a:r>
          </a:p>
          <a:p>
            <a:r>
              <a:rPr lang="nl-NL" dirty="0"/>
              <a:t>Ging 1 versterker bouwen</a:t>
            </a:r>
          </a:p>
          <a:p>
            <a:r>
              <a:rPr lang="nl-NL" dirty="0"/>
              <a:t>Liep iets uit de hand</a:t>
            </a:r>
          </a:p>
          <a:p>
            <a:endParaRPr lang="nl-NL" dirty="0"/>
          </a:p>
          <a:p>
            <a:r>
              <a:rPr lang="nl-NL" dirty="0" err="1"/>
              <a:t>Connectors</a:t>
            </a:r>
            <a:r>
              <a:rPr lang="nl-NL" dirty="0"/>
              <a:t> voor LS, DC, AUX</a:t>
            </a:r>
          </a:p>
        </p:txBody>
      </p:sp>
    </p:spTree>
    <p:extLst>
      <p:ext uri="{BB962C8B-B14F-4D97-AF65-F5344CB8AC3E}">
        <p14:creationId xmlns:p14="http://schemas.microsoft.com/office/powerpoint/2010/main" val="22637778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25DCCA-2DCB-4F76-A7D8-4F5CAADA6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Ali </a:t>
            </a:r>
            <a:r>
              <a:rPr lang="nl-NL" dirty="0" err="1"/>
              <a:t>Amp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914F89B-E2CA-4583-ACCF-3B2D90E0D2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143" y="1384680"/>
            <a:ext cx="7648250" cy="5198682"/>
          </a:xfrm>
        </p:spPr>
        <p:txBody>
          <a:bodyPr/>
          <a:lstStyle/>
          <a:p>
            <a:r>
              <a:rPr lang="nl-NL" dirty="0"/>
              <a:t>Gebouwd in 2019</a:t>
            </a:r>
          </a:p>
          <a:p>
            <a:r>
              <a:rPr lang="nl-NL" dirty="0"/>
              <a:t>TDA7297 brug</a:t>
            </a:r>
          </a:p>
          <a:p>
            <a:r>
              <a:rPr lang="nl-NL" dirty="0"/>
              <a:t>2 a 3 W per kanaal</a:t>
            </a:r>
            <a:br>
              <a:rPr lang="nl-NL" dirty="0"/>
            </a:br>
            <a:r>
              <a:rPr lang="nl-NL" dirty="0"/>
              <a:t>op USB voeding</a:t>
            </a:r>
          </a:p>
          <a:p>
            <a:endParaRPr lang="nl-NL" dirty="0"/>
          </a:p>
          <a:p>
            <a:r>
              <a:rPr lang="nl-NL" dirty="0"/>
              <a:t>Transistorforum:</a:t>
            </a:r>
          </a:p>
          <a:p>
            <a:pPr lvl="1"/>
            <a:r>
              <a:rPr lang="nl-NL" dirty="0"/>
              <a:t>Tip PAM8403</a:t>
            </a:r>
          </a:p>
          <a:p>
            <a:pPr lvl="1"/>
            <a:r>
              <a:rPr lang="nl-NL" dirty="0"/>
              <a:t>Versterker moet mooi zijn, is deze niet  </a:t>
            </a:r>
            <a:r>
              <a:rPr lang="nl-NL" dirty="0">
                <a:sym typeface="Wingdings" panose="05000000000000000000" pitchFamily="2" charset="2"/>
              </a:rPr>
              <a:t></a:t>
            </a: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C945DF8-2AA8-40EB-BE41-3C5F080F84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600199"/>
            <a:ext cx="4707882" cy="3523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4493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B8575FD2-ADFD-443B-AC5F-FC1A9C0CE1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084983"/>
            <a:ext cx="4246242" cy="566165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59A26EE-1C02-4FE0-A84C-39B837510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PAM8403 Micro-</a:t>
            </a:r>
            <a:r>
              <a:rPr lang="nl-NL" dirty="0" err="1"/>
              <a:t>amp</a:t>
            </a:r>
            <a:r>
              <a:rPr lang="nl-NL" dirty="0"/>
              <a:t> (2012??)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73EABF5-F9A8-4C41-AA79-18E13BCD88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5338936" cy="4983162"/>
          </a:xfrm>
        </p:spPr>
        <p:txBody>
          <a:bodyPr/>
          <a:lstStyle/>
          <a:p>
            <a:r>
              <a:rPr lang="nl-NL" dirty="0"/>
              <a:t>Brug in klasse D</a:t>
            </a:r>
          </a:p>
          <a:p>
            <a:r>
              <a:rPr lang="nl-NL" dirty="0">
                <a:solidFill>
                  <a:srgbClr val="0070C0"/>
                </a:solidFill>
              </a:rPr>
              <a:t>Schakelt</a:t>
            </a:r>
            <a:r>
              <a:rPr lang="nl-NL" dirty="0"/>
              <a:t> stroom, </a:t>
            </a:r>
            <a:br>
              <a:rPr lang="nl-NL" dirty="0"/>
            </a:br>
            <a:r>
              <a:rPr lang="nl-NL" dirty="0"/>
              <a:t>PWM op 240kHz</a:t>
            </a:r>
          </a:p>
          <a:p>
            <a:endParaRPr lang="nl-NL" dirty="0"/>
          </a:p>
          <a:p>
            <a:r>
              <a:rPr lang="nl-NL" dirty="0"/>
              <a:t>Geringe </a:t>
            </a:r>
            <a:r>
              <a:rPr lang="nl-NL" dirty="0" err="1"/>
              <a:t>dissipatie</a:t>
            </a:r>
            <a:endParaRPr lang="nl-NL" dirty="0"/>
          </a:p>
          <a:p>
            <a:r>
              <a:rPr lang="nl-NL" dirty="0"/>
              <a:t>Chip 5 bij 12mm</a:t>
            </a:r>
          </a:p>
          <a:p>
            <a:r>
              <a:rPr lang="nl-NL" dirty="0"/>
              <a:t>Module 20x28mm, </a:t>
            </a:r>
            <a:br>
              <a:rPr lang="nl-NL" dirty="0"/>
            </a:br>
            <a:r>
              <a:rPr lang="nl-NL" dirty="0"/>
              <a:t>60ct </a:t>
            </a:r>
            <a:r>
              <a:rPr lang="nl-NL" dirty="0" err="1"/>
              <a:t>inc</a:t>
            </a:r>
            <a:r>
              <a:rPr lang="nl-NL" dirty="0"/>
              <a:t> </a:t>
            </a:r>
            <a:r>
              <a:rPr lang="nl-NL" dirty="0" err="1"/>
              <a:t>schakelpot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59552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7504" y="1199000"/>
            <a:ext cx="8928992" cy="1470025"/>
          </a:xfrm>
        </p:spPr>
        <p:txBody>
          <a:bodyPr/>
          <a:lstStyle/>
          <a:p>
            <a:r>
              <a:rPr lang="en-US" dirty="0"/>
              <a:t>Mini-</a:t>
            </a:r>
            <a:r>
              <a:rPr lang="en-US" dirty="0" err="1"/>
              <a:t>versterkers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580112" y="3429000"/>
            <a:ext cx="3200400" cy="1752600"/>
          </a:xfrm>
        </p:spPr>
        <p:txBody>
          <a:bodyPr/>
          <a:lstStyle/>
          <a:p>
            <a:r>
              <a:rPr lang="en-US" dirty="0"/>
              <a:t>Gerard Tel</a:t>
            </a:r>
          </a:p>
          <a:p>
            <a:r>
              <a:rPr lang="en-US" dirty="0" err="1"/>
              <a:t>RadioCafe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1 </a:t>
            </a:r>
            <a:r>
              <a:rPr lang="en-US" dirty="0" err="1"/>
              <a:t>oktober</a:t>
            </a:r>
            <a:r>
              <a:rPr lang="en-US" dirty="0"/>
              <a:t> 2019</a:t>
            </a:r>
          </a:p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47338E5-4F58-434A-9B40-8B36C89DA6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456892"/>
            <a:ext cx="5616624" cy="4212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749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7195DF-23B6-4D70-9D8D-4E50B70FB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PAM </a:t>
            </a:r>
            <a:r>
              <a:rPr lang="nl-NL" dirty="0" err="1"/>
              <a:t>Amp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362CBDD-6751-44F9-B83A-ABAED496F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132" y="1052736"/>
            <a:ext cx="3992852" cy="2376264"/>
          </a:xfrm>
        </p:spPr>
        <p:txBody>
          <a:bodyPr>
            <a:normAutofit/>
          </a:bodyPr>
          <a:lstStyle/>
          <a:p>
            <a:r>
              <a:rPr lang="nl-NL" dirty="0"/>
              <a:t>Punaisedoosje, </a:t>
            </a:r>
            <a:br>
              <a:rPr lang="nl-NL" dirty="0"/>
            </a:br>
            <a:r>
              <a:rPr lang="nl-NL" dirty="0"/>
              <a:t>6x6x3cm</a:t>
            </a:r>
          </a:p>
          <a:p>
            <a:r>
              <a:rPr lang="nl-NL" dirty="0"/>
              <a:t>Voeding USB lader</a:t>
            </a:r>
          </a:p>
          <a:p>
            <a:r>
              <a:rPr lang="nl-NL" dirty="0"/>
              <a:t>Forum: afschermen!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C0EC1FCB-CFC0-41F8-A533-DD0FA5FCFA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427163"/>
            <a:ext cx="4775200" cy="4699000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E6C9BC9A-222C-447C-AE4E-4E1850E663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532557"/>
            <a:ext cx="2032142" cy="3161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7933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6ADA32-81A3-4BC3-914D-E8B091373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PAM Module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26B45C7-F890-4B95-A906-19F8D94CB0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82113"/>
            <a:ext cx="8229600" cy="4525963"/>
          </a:xfrm>
        </p:spPr>
        <p:txBody>
          <a:bodyPr/>
          <a:lstStyle/>
          <a:p>
            <a:r>
              <a:rPr lang="nl-NL" dirty="0"/>
              <a:t>Weinig externe componenten, toch compleet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055E087-A1C9-4B2E-8A29-D0CAE8048B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988840"/>
            <a:ext cx="8930242" cy="4852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2710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5178BC-3ABA-4FA0-907E-ECD8394D2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Simson </a:t>
            </a:r>
            <a:r>
              <a:rPr lang="nl-NL" dirty="0" err="1"/>
              <a:t>Amp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9BBD9B7-82F9-4A2D-965C-5A64DC78C4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/>
          <a:lstStyle/>
          <a:p>
            <a:r>
              <a:rPr lang="nl-NL" dirty="0"/>
              <a:t>Afgeschermd</a:t>
            </a:r>
          </a:p>
          <a:p>
            <a:r>
              <a:rPr lang="nl-NL" dirty="0"/>
              <a:t>Koptelefoon-aansluiting</a:t>
            </a:r>
          </a:p>
          <a:p>
            <a:r>
              <a:rPr lang="nl-NL" dirty="0"/>
              <a:t>Lastig op brug:</a:t>
            </a:r>
            <a:br>
              <a:rPr lang="nl-NL" dirty="0"/>
            </a:br>
            <a:r>
              <a:rPr lang="nl-NL" dirty="0"/>
              <a:t>in ingang</a:t>
            </a:r>
          </a:p>
          <a:p>
            <a:endParaRPr lang="nl-NL" dirty="0"/>
          </a:p>
          <a:p>
            <a:r>
              <a:rPr lang="nl-NL" dirty="0"/>
              <a:t>Bromonderdruk-</a:t>
            </a:r>
            <a:br>
              <a:rPr lang="nl-NL" dirty="0"/>
            </a:br>
            <a:r>
              <a:rPr lang="nl-NL" dirty="0"/>
              <a:t>circuit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695D1EFA-7E13-4360-990C-502B8E4A80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852936"/>
            <a:ext cx="51816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3726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5FE94D-0938-459B-AC9A-C0FD27FC3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Niet: spanningsbeveiliging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A10635F-3A55-4896-A361-9DE7E96A07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760"/>
            <a:ext cx="8507288" cy="5314602"/>
          </a:xfrm>
        </p:spPr>
        <p:txBody>
          <a:bodyPr>
            <a:normAutofit/>
          </a:bodyPr>
          <a:lstStyle/>
          <a:p>
            <a:r>
              <a:rPr lang="nl-NL" dirty="0"/>
              <a:t>Overspanning, polariteit</a:t>
            </a:r>
            <a:br>
              <a:rPr lang="nl-NL" dirty="0"/>
            </a:br>
            <a:r>
              <a:rPr lang="nl-NL" dirty="0"/>
              <a:t>vernielt PAM8403</a:t>
            </a:r>
          </a:p>
          <a:p>
            <a:r>
              <a:rPr lang="nl-NL" dirty="0"/>
              <a:t>Geen spanningsreserve</a:t>
            </a:r>
            <a:br>
              <a:rPr lang="nl-NL" dirty="0"/>
            </a:br>
            <a:r>
              <a:rPr lang="nl-NL" dirty="0"/>
              <a:t>voor blokkeer of 7805</a:t>
            </a:r>
          </a:p>
          <a:p>
            <a:endParaRPr lang="nl-NL" dirty="0"/>
          </a:p>
          <a:p>
            <a:r>
              <a:rPr lang="nl-NL" dirty="0" err="1"/>
              <a:t>Spanningsvalloos</a:t>
            </a:r>
            <a:r>
              <a:rPr lang="nl-NL" dirty="0"/>
              <a:t> schema: </a:t>
            </a:r>
            <a:r>
              <a:rPr lang="nl-NL" dirty="0" err="1"/>
              <a:t>zener</a:t>
            </a:r>
            <a:r>
              <a:rPr lang="nl-NL" dirty="0"/>
              <a:t> en zekering</a:t>
            </a:r>
          </a:p>
          <a:p>
            <a:endParaRPr lang="nl-NL" dirty="0"/>
          </a:p>
          <a:p>
            <a:r>
              <a:rPr lang="nl-NL" dirty="0"/>
              <a:t>Bedrijfsstroom ca 1,5A</a:t>
            </a:r>
          </a:p>
          <a:p>
            <a:r>
              <a:rPr lang="nl-NL" dirty="0"/>
              <a:t>Kosten module: 60ct</a:t>
            </a:r>
          </a:p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C0C205B-9B27-43A5-BE04-266EC71C28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417637"/>
            <a:ext cx="3816424" cy="256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5710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047446-00E7-4F07-82B4-6D2D3B5F5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Demo van Simson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FE66150-BAD0-4E8E-BA1E-4ECE2C736D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/>
          <a:lstStyle/>
          <a:p>
            <a:r>
              <a:rPr lang="nl-NL" dirty="0"/>
              <a:t>Even aansluiten op grote boxen</a:t>
            </a:r>
          </a:p>
          <a:p>
            <a:r>
              <a:rPr lang="nl-NL" dirty="0"/>
              <a:t>Voeding van 5V (mag nooit meer dan 6!)</a:t>
            </a:r>
          </a:p>
          <a:p>
            <a:endParaRPr lang="nl-NL" dirty="0"/>
          </a:p>
          <a:p>
            <a:r>
              <a:rPr lang="nl-NL" dirty="0"/>
              <a:t>Muziekje kiezen</a:t>
            </a:r>
          </a:p>
          <a:p>
            <a:endParaRPr lang="nl-NL" dirty="0"/>
          </a:p>
          <a:p>
            <a:r>
              <a:rPr lang="nl-NL" dirty="0"/>
              <a:t>Radio’s mee? </a:t>
            </a:r>
            <a:br>
              <a:rPr lang="nl-NL" dirty="0"/>
            </a:br>
            <a:r>
              <a:rPr lang="nl-NL" dirty="0"/>
              <a:t>Tune 1120kHz</a:t>
            </a:r>
            <a:br>
              <a:rPr lang="nl-NL" dirty="0"/>
            </a:br>
            <a:r>
              <a:rPr lang="nl-NL" dirty="0"/>
              <a:t>Privacy-ramp!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3F3C72F-180B-4B2E-AA66-BDE9CB4BAA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913930"/>
            <a:ext cx="4892576" cy="3669432"/>
          </a:xfrm>
          <a:prstGeom prst="rect">
            <a:avLst/>
          </a:prstGeom>
        </p:spPr>
      </p:pic>
      <p:pic>
        <p:nvPicPr>
          <p:cNvPr id="6" name="PamAmp">
            <a:hlinkClick r:id="" action="ppaction://media"/>
            <a:extLst>
              <a:ext uri="{FF2B5EF4-FFF2-40B4-BE49-F238E27FC236}">
                <a16:creationId xmlns:a16="http://schemas.microsoft.com/office/drawing/2014/main" id="{EFD3A418-52B4-425E-ABBE-3A8092FDA40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04632" y="444384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427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29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A8A04B-1F03-4C02-B910-B64CB0AEA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nl-NL" dirty="0"/>
              <a:t>Truck </a:t>
            </a:r>
            <a:r>
              <a:rPr lang="nl-NL" dirty="0" err="1"/>
              <a:t>Amp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B0A1DE9-45D2-4C4E-844C-245CCCC416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84784"/>
          </a:xfrm>
        </p:spPr>
        <p:txBody>
          <a:bodyPr/>
          <a:lstStyle/>
          <a:p>
            <a:r>
              <a:rPr lang="nl-NL" dirty="0"/>
              <a:t>Technisch gelijk aan Simson</a:t>
            </a:r>
          </a:p>
          <a:p>
            <a:r>
              <a:rPr lang="nl-NL" dirty="0"/>
              <a:t>Met kroonsteentje kleinere truck nodig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E52C414C-22B2-4B50-B005-9713FD366C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959132"/>
            <a:ext cx="8762950" cy="377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042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7329A5-3DAA-4B0D-B546-19234FF99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 naar de Nano-</a:t>
            </a:r>
            <a:r>
              <a:rPr lang="nl-NL" dirty="0" err="1"/>
              <a:t>amp</a:t>
            </a:r>
            <a:r>
              <a:rPr lang="nl-NL" dirty="0"/>
              <a:t>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8474003-F6C5-4287-B691-C53362629A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/>
          <a:lstStyle/>
          <a:p>
            <a:r>
              <a:rPr lang="nl-NL" dirty="0"/>
              <a:t>Platte PAM module</a:t>
            </a:r>
          </a:p>
          <a:p>
            <a:r>
              <a:rPr lang="nl-NL" dirty="0"/>
              <a:t>13ct, geen potmeter</a:t>
            </a:r>
          </a:p>
          <a:p>
            <a:endParaRPr lang="nl-NL" dirty="0"/>
          </a:p>
          <a:p>
            <a:r>
              <a:rPr lang="nl-NL" dirty="0"/>
              <a:t>PAM chip past </a:t>
            </a:r>
            <a:br>
              <a:rPr lang="nl-NL" dirty="0"/>
            </a:br>
            <a:r>
              <a:rPr lang="nl-NL" dirty="0"/>
              <a:t>in DIN-plug</a:t>
            </a:r>
          </a:p>
          <a:p>
            <a:endParaRPr lang="nl-NL" dirty="0"/>
          </a:p>
          <a:p>
            <a:r>
              <a:rPr lang="nl-NL" dirty="0"/>
              <a:t>Kan versterker niet meer zien ?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C07367F-1241-4B25-89D4-A9A09AAC1B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417346"/>
            <a:ext cx="4429150" cy="3704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4109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7329A5-3DAA-4B0D-B546-19234FF99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 naar de Nano-</a:t>
            </a:r>
            <a:r>
              <a:rPr lang="nl-NL" dirty="0" err="1"/>
              <a:t>amp</a:t>
            </a:r>
            <a:r>
              <a:rPr lang="nl-NL" dirty="0"/>
              <a:t>!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8474003-F6C5-4287-B691-C53362629A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/>
          <a:lstStyle/>
          <a:p>
            <a:r>
              <a:rPr lang="nl-NL" dirty="0"/>
              <a:t>Platte PAM module</a:t>
            </a:r>
          </a:p>
          <a:p>
            <a:r>
              <a:rPr lang="nl-NL" dirty="0"/>
              <a:t>13ct, geen potmeter</a:t>
            </a:r>
          </a:p>
          <a:p>
            <a:endParaRPr lang="nl-NL" dirty="0"/>
          </a:p>
          <a:p>
            <a:r>
              <a:rPr lang="nl-NL" dirty="0"/>
              <a:t>PAM chip past </a:t>
            </a:r>
            <a:br>
              <a:rPr lang="nl-NL" dirty="0"/>
            </a:br>
            <a:r>
              <a:rPr lang="nl-NL" dirty="0"/>
              <a:t>in DIN-plug</a:t>
            </a:r>
          </a:p>
          <a:p>
            <a:endParaRPr lang="nl-NL" dirty="0"/>
          </a:p>
          <a:p>
            <a:r>
              <a:rPr lang="nl-NL" dirty="0"/>
              <a:t>Kan versterker niet meer zien </a:t>
            </a:r>
            <a:br>
              <a:rPr lang="nl-NL" dirty="0"/>
            </a:br>
            <a:r>
              <a:rPr lang="nl-NL" dirty="0"/>
              <a:t>en dat wil je ook helemaal niet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C07367F-1241-4B25-89D4-A9A09AAC1B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417346"/>
            <a:ext cx="4429150" cy="3704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2466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CC8B0C-35F9-4FF8-9A7D-1B18BCDC6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5. Conclusie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D83AB23-8BB5-4C80-B2CB-7DF77ED358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Vermogen: voldoende voor huiskamer</a:t>
            </a:r>
          </a:p>
          <a:p>
            <a:r>
              <a:rPr lang="nl-NL" dirty="0"/>
              <a:t>Kwaliteit: Hifi ++</a:t>
            </a:r>
          </a:p>
          <a:p>
            <a:r>
              <a:rPr lang="nl-NL" dirty="0"/>
              <a:t>Neem wel goeie boxen</a:t>
            </a:r>
            <a:br>
              <a:rPr lang="nl-NL" dirty="0"/>
            </a:br>
            <a:r>
              <a:rPr lang="nl-NL" dirty="0"/>
              <a:t>Ph 22RH426, 15 euro</a:t>
            </a:r>
          </a:p>
          <a:p>
            <a:r>
              <a:rPr lang="nl-NL" dirty="0"/>
              <a:t>Bedieningsgemak: </a:t>
            </a:r>
            <a:r>
              <a:rPr lang="nl-NL" dirty="0" err="1"/>
              <a:t>superb</a:t>
            </a:r>
            <a:endParaRPr lang="nl-NL" dirty="0"/>
          </a:p>
          <a:p>
            <a:r>
              <a:rPr lang="nl-NL" dirty="0"/>
              <a:t>Aanschaf- of bouwkosten: </a:t>
            </a:r>
            <a:br>
              <a:rPr lang="nl-NL" dirty="0"/>
            </a:br>
            <a:r>
              <a:rPr lang="nl-NL" dirty="0"/>
              <a:t>1 tot 3 euro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9C62BF5-5A0D-40E3-A102-B08EA06361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174949"/>
            <a:ext cx="3413052" cy="4550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07702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91B9A3-58BD-4B62-9B84-13E7B1BCC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Stroomverbruik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94E9FB9-9892-4043-834A-7C9CA19BF0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421088"/>
          </a:xfrm>
        </p:spPr>
        <p:txBody>
          <a:bodyPr>
            <a:normAutofit/>
          </a:bodyPr>
          <a:lstStyle/>
          <a:p>
            <a:r>
              <a:rPr lang="nl-NL" dirty="0"/>
              <a:t>Oude JVC versterker 2x40W:  vampier 12W</a:t>
            </a:r>
          </a:p>
          <a:p>
            <a:r>
              <a:rPr lang="nl-NL" dirty="0"/>
              <a:t>Eerste mini’s met </a:t>
            </a:r>
            <a:r>
              <a:rPr lang="nl-NL" dirty="0" err="1"/>
              <a:t>trafootje</a:t>
            </a:r>
            <a:r>
              <a:rPr lang="nl-NL" dirty="0"/>
              <a:t>: 2,3W</a:t>
            </a:r>
            <a:br>
              <a:rPr lang="nl-NL" dirty="0"/>
            </a:br>
            <a:r>
              <a:rPr lang="nl-NL" dirty="0"/>
              <a:t>Dezelfde met SMPS: 1W</a:t>
            </a:r>
          </a:p>
          <a:p>
            <a:endParaRPr lang="nl-NL" dirty="0"/>
          </a:p>
          <a:p>
            <a:r>
              <a:rPr lang="nl-NL" dirty="0"/>
              <a:t>Ali / Pam op USB voeding: 0,3 / 0,2W</a:t>
            </a:r>
          </a:p>
          <a:p>
            <a:endParaRPr lang="nl-NL" dirty="0"/>
          </a:p>
          <a:p>
            <a:r>
              <a:rPr lang="nl-NL" dirty="0"/>
              <a:t>Simson/Truck uit USB poort: &lt; 0,1W (?)</a:t>
            </a:r>
          </a:p>
        </p:txBody>
      </p:sp>
    </p:spTree>
    <p:extLst>
      <p:ext uri="{BB962C8B-B14F-4D97-AF65-F5344CB8AC3E}">
        <p14:creationId xmlns:p14="http://schemas.microsoft.com/office/powerpoint/2010/main" val="1973943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 </a:t>
            </a:r>
            <a:r>
              <a:rPr lang="en-US" dirty="0" err="1"/>
              <a:t>gaan</a:t>
            </a:r>
            <a:r>
              <a:rPr lang="en-US" dirty="0"/>
              <a:t> we </a:t>
            </a:r>
            <a:r>
              <a:rPr lang="en-US" dirty="0" err="1"/>
              <a:t>doen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err="1"/>
              <a:t>Inleiding</a:t>
            </a:r>
            <a:r>
              <a:rPr lang="en-US" dirty="0"/>
              <a:t>: begin van de </a:t>
            </a:r>
            <a:r>
              <a:rPr lang="en-US" dirty="0" err="1"/>
              <a:t>miniversterker</a:t>
            </a:r>
            <a:r>
              <a:rPr lang="en-US" dirty="0"/>
              <a:t>, demo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Versterkertheorie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Kwaliteit</a:t>
            </a:r>
            <a:r>
              <a:rPr lang="en-US" dirty="0"/>
              <a:t>: Brom </a:t>
            </a:r>
            <a:r>
              <a:rPr lang="en-US" dirty="0" err="1"/>
              <a:t>en</a:t>
            </a:r>
            <a:r>
              <a:rPr lang="en-US" dirty="0"/>
              <a:t> Blok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Zeven</a:t>
            </a:r>
            <a:r>
              <a:rPr lang="en-US" dirty="0"/>
              <a:t> </a:t>
            </a:r>
            <a:r>
              <a:rPr lang="en-US" dirty="0" err="1"/>
              <a:t>versterkers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Conclusie</a:t>
            </a:r>
            <a:r>
              <a:rPr lang="en-US" dirty="0"/>
              <a:t>: </a:t>
            </a:r>
            <a:r>
              <a:rPr lang="en-US" dirty="0" err="1"/>
              <a:t>Waarom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Mini?</a:t>
            </a:r>
          </a:p>
          <a:p>
            <a:pPr marL="514350" indent="-514350">
              <a:buFont typeface="+mj-lt"/>
              <a:buAutoNum type="arabicPeriod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3228169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6E8F90-8FAF-496F-85A2-2A469CFC3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Waarom stroom gebruiken …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D6C21AD-3F54-4222-AC65-05D7E374C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0922"/>
            <a:ext cx="8229600" cy="5314602"/>
          </a:xfrm>
        </p:spPr>
        <p:txBody>
          <a:bodyPr/>
          <a:lstStyle/>
          <a:p>
            <a:r>
              <a:rPr lang="nl-NL" dirty="0"/>
              <a:t>… als het ook zonder kan!</a:t>
            </a:r>
          </a:p>
          <a:p>
            <a:endParaRPr lang="nl-NL" dirty="0"/>
          </a:p>
          <a:p>
            <a:r>
              <a:rPr lang="nl-NL" dirty="0"/>
              <a:t>PAM8403 op</a:t>
            </a:r>
            <a:br>
              <a:rPr lang="nl-NL" dirty="0"/>
            </a:br>
            <a:r>
              <a:rPr lang="nl-NL" dirty="0"/>
              <a:t>2 paneeltjes </a:t>
            </a:r>
            <a:br>
              <a:rPr lang="nl-NL" dirty="0"/>
            </a:br>
            <a:r>
              <a:rPr lang="nl-NL" dirty="0"/>
              <a:t>in de zon</a:t>
            </a:r>
          </a:p>
          <a:p>
            <a:r>
              <a:rPr lang="nl-NL" dirty="0"/>
              <a:t>Wolk, Nacht</a:t>
            </a:r>
          </a:p>
          <a:p>
            <a:r>
              <a:rPr lang="nl-NL" dirty="0"/>
              <a:t>Motorboten</a:t>
            </a:r>
          </a:p>
          <a:p>
            <a:r>
              <a:rPr lang="nl-NL" dirty="0"/>
              <a:t>Zonnescherm</a:t>
            </a:r>
            <a:br>
              <a:rPr lang="nl-NL" dirty="0"/>
            </a:br>
            <a:r>
              <a:rPr lang="nl-NL" dirty="0"/>
              <a:t>op universiteit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A00BEB1-091D-4C63-8277-FF6E34ABB3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708920"/>
            <a:ext cx="5326608" cy="3994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54719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Meenemen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394720" cy="4525963"/>
          </a:xfrm>
        </p:spPr>
        <p:txBody>
          <a:bodyPr/>
          <a:lstStyle/>
          <a:p>
            <a:r>
              <a:rPr lang="en-US" dirty="0" err="1"/>
              <a:t>Prachtpatser</a:t>
            </a:r>
            <a:endParaRPr lang="en-US" dirty="0"/>
          </a:p>
          <a:p>
            <a:r>
              <a:rPr lang="en-US" dirty="0"/>
              <a:t>HK195, </a:t>
            </a:r>
            <a:r>
              <a:rPr lang="en-US" dirty="0" err="1"/>
              <a:t>stoofje</a:t>
            </a:r>
            <a:endParaRPr lang="en-US" dirty="0"/>
          </a:p>
          <a:p>
            <a:r>
              <a:rPr lang="en-US" dirty="0"/>
              <a:t>Dummy Load</a:t>
            </a:r>
          </a:p>
          <a:p>
            <a:r>
              <a:rPr lang="en-US" dirty="0"/>
              <a:t>Ali Amp</a:t>
            </a:r>
          </a:p>
          <a:p>
            <a:r>
              <a:rPr lang="en-US" dirty="0"/>
              <a:t>Simson Amp</a:t>
            </a:r>
          </a:p>
          <a:p>
            <a:r>
              <a:rPr lang="en-US" dirty="0"/>
              <a:t>Truck Amp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half" idx="2"/>
          </p:nvPr>
        </p:nvSpPr>
        <p:spPr>
          <a:xfrm>
            <a:off x="4139952" y="1600200"/>
            <a:ext cx="4546848" cy="4525963"/>
          </a:xfrm>
        </p:spPr>
        <p:txBody>
          <a:bodyPr/>
          <a:lstStyle/>
          <a:p>
            <a:r>
              <a:rPr lang="en-US" dirty="0" err="1"/>
              <a:t>Kleine</a:t>
            </a:r>
            <a:r>
              <a:rPr lang="en-US" dirty="0"/>
              <a:t> </a:t>
            </a:r>
            <a:r>
              <a:rPr lang="en-US" dirty="0" err="1"/>
              <a:t>boxen</a:t>
            </a:r>
            <a:endParaRPr lang="en-US" dirty="0"/>
          </a:p>
          <a:p>
            <a:r>
              <a:rPr lang="en-US" dirty="0"/>
              <a:t>DSO138</a:t>
            </a:r>
          </a:p>
          <a:p>
            <a:r>
              <a:rPr lang="en-US" dirty="0" err="1"/>
              <a:t>Audiokabel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Bromkabel</a:t>
            </a:r>
            <a:endParaRPr lang="en-US" dirty="0"/>
          </a:p>
          <a:p>
            <a:r>
              <a:rPr lang="en-US" dirty="0"/>
              <a:t>PAM </a:t>
            </a:r>
            <a:r>
              <a:rPr lang="en-US"/>
              <a:t>Antennedraad</a:t>
            </a:r>
            <a:endParaRPr lang="en-US" dirty="0"/>
          </a:p>
          <a:p>
            <a:r>
              <a:rPr lang="en-US" dirty="0"/>
              <a:t>Solar panel</a:t>
            </a:r>
          </a:p>
          <a:p>
            <a:r>
              <a:rPr lang="en-US" dirty="0" err="1"/>
              <a:t>Belco</a:t>
            </a:r>
            <a:r>
              <a:rPr lang="en-US" dirty="0"/>
              <a:t> generator</a:t>
            </a:r>
          </a:p>
          <a:p>
            <a:r>
              <a:rPr lang="en-US" dirty="0"/>
              <a:t>MG radio D1875</a:t>
            </a:r>
          </a:p>
        </p:txBody>
      </p:sp>
    </p:spTree>
    <p:extLst>
      <p:ext uri="{BB962C8B-B14F-4D97-AF65-F5344CB8AC3E}">
        <p14:creationId xmlns:p14="http://schemas.microsoft.com/office/powerpoint/2010/main" val="3545539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272E82-D067-47FE-BF3E-B7EA61882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Begin van de miniversterker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A682279-71FE-4015-9E68-B491ECF15F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6923112" cy="4525963"/>
          </a:xfrm>
        </p:spPr>
        <p:txBody>
          <a:bodyPr>
            <a:normAutofit/>
          </a:bodyPr>
          <a:lstStyle/>
          <a:p>
            <a:r>
              <a:rPr lang="nl-NL" dirty="0"/>
              <a:t>HK195 </a:t>
            </a:r>
            <a:r>
              <a:rPr lang="nl-NL" dirty="0" err="1"/>
              <a:t>boxenset</a:t>
            </a:r>
            <a:r>
              <a:rPr lang="nl-NL" dirty="0"/>
              <a:t> op kantoor, 199..?</a:t>
            </a:r>
            <a:br>
              <a:rPr lang="nl-NL" dirty="0"/>
            </a:br>
            <a:r>
              <a:rPr lang="nl-NL" dirty="0"/>
              <a:t>Best goed voor zo kleine boxen</a:t>
            </a:r>
          </a:p>
          <a:p>
            <a:r>
              <a:rPr lang="nl-NL" dirty="0"/>
              <a:t>Volume genoeg</a:t>
            </a:r>
          </a:p>
          <a:p>
            <a:r>
              <a:rPr lang="nl-NL" dirty="0"/>
              <a:t>Philips SA5422</a:t>
            </a:r>
            <a:br>
              <a:rPr lang="nl-NL" dirty="0"/>
            </a:br>
            <a:r>
              <a:rPr lang="nl-NL" dirty="0"/>
              <a:t>(ex B8D42AS)</a:t>
            </a:r>
          </a:p>
          <a:p>
            <a:endParaRPr lang="nl-NL" dirty="0"/>
          </a:p>
          <a:p>
            <a:r>
              <a:rPr lang="nl-NL" dirty="0"/>
              <a:t>Toestemming??</a:t>
            </a:r>
          </a:p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F9155C6-67C9-435C-AF6F-42AAC96CF7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662970"/>
            <a:ext cx="5339432" cy="4004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531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48DF8A-BC44-4A5C-A69A-6C66D2FED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Uitvoering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3E02DB5-C3CD-49C5-9ADF-A9CCD72050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82113"/>
            <a:ext cx="8229600" cy="5201249"/>
          </a:xfrm>
        </p:spPr>
        <p:txBody>
          <a:bodyPr/>
          <a:lstStyle/>
          <a:p>
            <a:r>
              <a:rPr lang="nl-NL" dirty="0"/>
              <a:t>Vast aangebrachte snoeren</a:t>
            </a:r>
            <a:br>
              <a:rPr lang="nl-NL" dirty="0"/>
            </a:br>
            <a:r>
              <a:rPr lang="nl-NL" dirty="0"/>
              <a:t>Want dat had HK195 al</a:t>
            </a:r>
          </a:p>
          <a:p>
            <a:r>
              <a:rPr lang="nl-NL" dirty="0"/>
              <a:t>Afgezaagde speakerkast</a:t>
            </a:r>
          </a:p>
          <a:p>
            <a:r>
              <a:rPr lang="nl-NL" dirty="0"/>
              <a:t>LS op draden, kroonsteentjes, stoofje</a:t>
            </a:r>
          </a:p>
          <a:p>
            <a:endParaRPr lang="nl-NL" dirty="0"/>
          </a:p>
          <a:p>
            <a:r>
              <a:rPr lang="nl-NL" dirty="0"/>
              <a:t>Tweede: thuis, doosje: </a:t>
            </a:r>
            <a:r>
              <a:rPr lang="nl-NL" dirty="0" err="1"/>
              <a:t>PrachtPatser</a:t>
            </a:r>
            <a:endParaRPr lang="nl-NL" dirty="0"/>
          </a:p>
          <a:p>
            <a:r>
              <a:rPr lang="nl-NL" dirty="0"/>
              <a:t>Boxen: Philips 22RH426, nu </a:t>
            </a:r>
            <a:r>
              <a:rPr lang="nl-NL" dirty="0" err="1"/>
              <a:t>Voks</a:t>
            </a:r>
            <a:r>
              <a:rPr lang="nl-NL" dirty="0"/>
              <a:t> Box</a:t>
            </a:r>
          </a:p>
          <a:p>
            <a:r>
              <a:rPr lang="nl-NL" dirty="0"/>
              <a:t>Demo: 1 instrument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510282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4C5DE7B4-EA02-4DB4-9A07-647A7DE536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163" y="-4629"/>
            <a:ext cx="9175163" cy="688137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B50D04F-ABAC-4D76-9C26-90C3A4970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5816" y="5157192"/>
            <a:ext cx="5194920" cy="1143000"/>
          </a:xfrm>
        </p:spPr>
        <p:txBody>
          <a:bodyPr/>
          <a:lstStyle/>
          <a:p>
            <a:r>
              <a:rPr lang="nl-NL" dirty="0"/>
              <a:t>Do </a:t>
            </a:r>
            <a:r>
              <a:rPr lang="nl-NL" dirty="0" err="1"/>
              <a:t>try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at home</a:t>
            </a:r>
          </a:p>
        </p:txBody>
      </p:sp>
    </p:spTree>
    <p:extLst>
      <p:ext uri="{BB962C8B-B14F-4D97-AF65-F5344CB8AC3E}">
        <p14:creationId xmlns:p14="http://schemas.microsoft.com/office/powerpoint/2010/main" val="7805974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Theorie</a:t>
            </a:r>
            <a:r>
              <a:rPr lang="en-US" dirty="0"/>
              <a:t>: Wat is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versterker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4703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 is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versterker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5194920" cy="4565104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versterker</a:t>
            </a:r>
            <a:r>
              <a:rPr lang="en-US" dirty="0"/>
              <a:t> is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toestel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om </a:t>
            </a:r>
            <a:r>
              <a:rPr lang="en-US" dirty="0" err="1">
                <a:solidFill>
                  <a:srgbClr val="FF0000"/>
                </a:solidFill>
              </a:rPr>
              <a:t>stroom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uit</a:t>
            </a:r>
            <a:r>
              <a:rPr lang="en-US" dirty="0">
                <a:solidFill>
                  <a:srgbClr val="FF0000"/>
                </a:solidFill>
              </a:rPr>
              <a:t> je </a:t>
            </a:r>
            <a:r>
              <a:rPr lang="en-US" dirty="0" err="1">
                <a:solidFill>
                  <a:srgbClr val="FF0000"/>
                </a:solidFill>
              </a:rPr>
              <a:t>voeding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br>
              <a:rPr lang="en-US" dirty="0"/>
            </a:br>
            <a:r>
              <a:rPr lang="en-US" dirty="0"/>
              <a:t>door je </a:t>
            </a:r>
            <a:r>
              <a:rPr lang="en-US" dirty="0" err="1">
                <a:solidFill>
                  <a:srgbClr val="FF0000"/>
                </a:solidFill>
              </a:rPr>
              <a:t>luidsprekers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    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laten</a:t>
            </a:r>
            <a:r>
              <a:rPr lang="en-US" dirty="0"/>
              <a:t> </a:t>
            </a:r>
            <a:r>
              <a:rPr lang="en-US" dirty="0" err="1"/>
              <a:t>lopen</a:t>
            </a:r>
            <a:br>
              <a:rPr lang="en-US" dirty="0"/>
            </a:br>
            <a:r>
              <a:rPr lang="en-US" dirty="0" err="1"/>
              <a:t>gestuurd</a:t>
            </a:r>
            <a:r>
              <a:rPr lang="en-US" dirty="0"/>
              <a:t> door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audiobron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err="1">
                <a:solidFill>
                  <a:srgbClr val="FF0000"/>
                </a:solidFill>
              </a:rPr>
              <a:t>Klasse</a:t>
            </a:r>
            <a:r>
              <a:rPr lang="en-US" dirty="0">
                <a:solidFill>
                  <a:srgbClr val="FF0000"/>
                </a:solidFill>
              </a:rPr>
              <a:t> A: </a:t>
            </a:r>
            <a:r>
              <a:rPr lang="en-US" dirty="0" err="1"/>
              <a:t>Alle</a:t>
            </a:r>
            <a:r>
              <a:rPr lang="en-US" dirty="0"/>
              <a:t> </a:t>
            </a:r>
            <a:r>
              <a:rPr lang="en-US" dirty="0" err="1"/>
              <a:t>stroom</a:t>
            </a:r>
            <a:r>
              <a:rPr lang="en-US" dirty="0"/>
              <a:t> </a:t>
            </a:r>
            <a:r>
              <a:rPr lang="en-US" dirty="0" err="1"/>
              <a:t>gaat</a:t>
            </a:r>
            <a:r>
              <a:rPr lang="en-US" dirty="0"/>
              <a:t> door 1 </a:t>
            </a:r>
            <a:r>
              <a:rPr lang="en-US" dirty="0" err="1"/>
              <a:t>regelelement</a:t>
            </a:r>
            <a:endParaRPr lang="en-US" dirty="0"/>
          </a:p>
        </p:txBody>
      </p:sp>
      <p:cxnSp>
        <p:nvCxnSpPr>
          <p:cNvPr id="7" name="Rechte verbindingslijn 6"/>
          <p:cNvCxnSpPr/>
          <p:nvPr/>
        </p:nvCxnSpPr>
        <p:spPr>
          <a:xfrm>
            <a:off x="6012160" y="1988840"/>
            <a:ext cx="21602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/>
          <p:cNvCxnSpPr/>
          <p:nvPr/>
        </p:nvCxnSpPr>
        <p:spPr>
          <a:xfrm>
            <a:off x="6012160" y="4869160"/>
            <a:ext cx="21602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al 9"/>
          <p:cNvSpPr/>
          <p:nvPr/>
        </p:nvSpPr>
        <p:spPr>
          <a:xfrm>
            <a:off x="6228184" y="3719722"/>
            <a:ext cx="936104" cy="936104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/>
          <p:cNvSpPr/>
          <p:nvPr/>
        </p:nvSpPr>
        <p:spPr>
          <a:xfrm>
            <a:off x="6516216" y="2492896"/>
            <a:ext cx="360040" cy="72008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6" name="Rechte verbindingslijn 15"/>
          <p:cNvCxnSpPr/>
          <p:nvPr/>
        </p:nvCxnSpPr>
        <p:spPr>
          <a:xfrm flipV="1">
            <a:off x="6876256" y="2276872"/>
            <a:ext cx="250604" cy="21602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20"/>
          <p:cNvCxnSpPr/>
          <p:nvPr/>
        </p:nvCxnSpPr>
        <p:spPr>
          <a:xfrm>
            <a:off x="6876256" y="3212976"/>
            <a:ext cx="250604" cy="21602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22"/>
          <p:cNvCxnSpPr/>
          <p:nvPr/>
        </p:nvCxnSpPr>
        <p:spPr>
          <a:xfrm>
            <a:off x="7126860" y="2276872"/>
            <a:ext cx="0" cy="115212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echte verbindingslijn 24"/>
          <p:cNvCxnSpPr>
            <a:endCxn id="11" idx="0"/>
          </p:cNvCxnSpPr>
          <p:nvPr/>
        </p:nvCxnSpPr>
        <p:spPr>
          <a:xfrm>
            <a:off x="6696236" y="1988840"/>
            <a:ext cx="0" cy="50405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echte verbindingslijn 28"/>
          <p:cNvCxnSpPr>
            <a:stCxn id="11" idx="2"/>
            <a:endCxn id="10" idx="0"/>
          </p:cNvCxnSpPr>
          <p:nvPr/>
        </p:nvCxnSpPr>
        <p:spPr>
          <a:xfrm>
            <a:off x="6696236" y="3212976"/>
            <a:ext cx="0" cy="50674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echte verbindingslijn 31"/>
          <p:cNvCxnSpPr>
            <a:cxnSpLocks/>
            <a:stCxn id="10" idx="4"/>
          </p:cNvCxnSpPr>
          <p:nvPr/>
        </p:nvCxnSpPr>
        <p:spPr>
          <a:xfrm>
            <a:off x="6696236" y="4655826"/>
            <a:ext cx="0" cy="21333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929880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633</TotalTime>
  <Words>942</Words>
  <Application>Microsoft Office PowerPoint</Application>
  <PresentationFormat>Diavoorstelling (4:3)</PresentationFormat>
  <Paragraphs>218</Paragraphs>
  <Slides>41</Slides>
  <Notes>0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41</vt:i4>
      </vt:variant>
    </vt:vector>
  </HeadingPairs>
  <TitlesOfParts>
    <vt:vector size="44" baseType="lpstr">
      <vt:lpstr>Arial</vt:lpstr>
      <vt:lpstr>Calibri</vt:lpstr>
      <vt:lpstr>Kantoorthema</vt:lpstr>
      <vt:lpstr>Mini-versterkers</vt:lpstr>
      <vt:lpstr>Vooraf aansluiten</vt:lpstr>
      <vt:lpstr>Mini-versterkers</vt:lpstr>
      <vt:lpstr>Wat gaan we doen</vt:lpstr>
      <vt:lpstr>Begin van de miniversterker</vt:lpstr>
      <vt:lpstr>Uitvoering</vt:lpstr>
      <vt:lpstr>Do try this at home</vt:lpstr>
      <vt:lpstr>Theorie: Wat is een versterker</vt:lpstr>
      <vt:lpstr>Wat is een versterker</vt:lpstr>
      <vt:lpstr>De Totempaal</vt:lpstr>
      <vt:lpstr>Totempaal in TDA2007A</vt:lpstr>
      <vt:lpstr>Totempaal in TDA2007A</vt:lpstr>
      <vt:lpstr>Aansluiten van TDA2007A (vb)</vt:lpstr>
      <vt:lpstr>Lagere Vcc: Brugversterker</vt:lpstr>
      <vt:lpstr>De TDA7297 versterker</vt:lpstr>
      <vt:lpstr>PowerPoint-presentatie</vt:lpstr>
      <vt:lpstr>3. Kwaliteit</vt:lpstr>
      <vt:lpstr>Frequentiebereik van TDA7297</vt:lpstr>
      <vt:lpstr>To Brom or not to Brom</vt:lpstr>
      <vt:lpstr>Vermogen</vt:lpstr>
      <vt:lpstr>Dummy Load op HK195</vt:lpstr>
      <vt:lpstr>Square Wave Test</vt:lpstr>
      <vt:lpstr>4. Zeven versterkers 2013-19</vt:lpstr>
      <vt:lpstr>Harman Kardon HK195</vt:lpstr>
      <vt:lpstr>PrachtPatser</vt:lpstr>
      <vt:lpstr>JW Amp</vt:lpstr>
      <vt:lpstr>De 2019 versterkerversterking</vt:lpstr>
      <vt:lpstr>De Ali Amp</vt:lpstr>
      <vt:lpstr>PAM8403 Micro-amp (2012??)</vt:lpstr>
      <vt:lpstr>PAM Amp</vt:lpstr>
      <vt:lpstr>De PAM Module</vt:lpstr>
      <vt:lpstr>Simson Amp</vt:lpstr>
      <vt:lpstr>Niet: spanningsbeveiliging</vt:lpstr>
      <vt:lpstr>Demo van Simson</vt:lpstr>
      <vt:lpstr>Truck Amp</vt:lpstr>
      <vt:lpstr>Op naar de Nano-amp?</vt:lpstr>
      <vt:lpstr>Op naar de Nano-amp!</vt:lpstr>
      <vt:lpstr>5. Conclusie</vt:lpstr>
      <vt:lpstr>Stroomverbruik</vt:lpstr>
      <vt:lpstr>Waarom stroom gebruiken …</vt:lpstr>
      <vt:lpstr>Meenemen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Gerard</dc:creator>
  <cp:lastModifiedBy>Gerard Tel</cp:lastModifiedBy>
  <cp:revision>71</cp:revision>
  <dcterms:created xsi:type="dcterms:W3CDTF">2019-01-19T09:21:01Z</dcterms:created>
  <dcterms:modified xsi:type="dcterms:W3CDTF">2023-05-16T12:51:46Z</dcterms:modified>
</cp:coreProperties>
</file>