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78" r:id="rId3"/>
    <p:sldId id="328" r:id="rId4"/>
    <p:sldId id="334" r:id="rId5"/>
    <p:sldId id="335" r:id="rId6"/>
    <p:sldId id="333" r:id="rId7"/>
    <p:sldId id="329" r:id="rId8"/>
    <p:sldId id="360" r:id="rId9"/>
    <p:sldId id="337" r:id="rId10"/>
    <p:sldId id="338" r:id="rId11"/>
    <p:sldId id="339" r:id="rId12"/>
    <p:sldId id="340" r:id="rId13"/>
    <p:sldId id="361" r:id="rId14"/>
    <p:sldId id="341" r:id="rId15"/>
    <p:sldId id="342" r:id="rId16"/>
    <p:sldId id="343" r:id="rId17"/>
    <p:sldId id="344" r:id="rId18"/>
    <p:sldId id="330" r:id="rId19"/>
    <p:sldId id="345" r:id="rId20"/>
    <p:sldId id="346" r:id="rId21"/>
    <p:sldId id="348" r:id="rId22"/>
    <p:sldId id="349" r:id="rId23"/>
    <p:sldId id="350" r:id="rId24"/>
    <p:sldId id="351" r:id="rId25"/>
    <p:sldId id="352" r:id="rId26"/>
    <p:sldId id="331" r:id="rId27"/>
    <p:sldId id="353" r:id="rId28"/>
    <p:sldId id="354" r:id="rId29"/>
    <p:sldId id="355" r:id="rId30"/>
    <p:sldId id="359" r:id="rId31"/>
    <p:sldId id="356" r:id="rId32"/>
    <p:sldId id="332" r:id="rId33"/>
    <p:sldId id="357" r:id="rId34"/>
    <p:sldId id="326" r:id="rId35"/>
    <p:sldId id="358" r:id="rId36"/>
    <p:sldId id="327" r:id="rId37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6" autoAdjust="0"/>
    <p:restoredTop sz="94727" autoAdjust="0"/>
  </p:normalViewPr>
  <p:slideViewPr>
    <p:cSldViewPr>
      <p:cViewPr varScale="1">
        <p:scale>
          <a:sx n="59" d="100"/>
          <a:sy n="59" d="100"/>
        </p:scale>
        <p:origin x="150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2F26E5-EEE8-4C96-960C-2957C271D158}" type="datetimeFigureOut">
              <a:rPr lang="nl-NL" smtClean="0"/>
              <a:t>11-6-2025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7AB2FB-EE13-491B-8E66-126490C0FA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6991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68B74-88D8-4BCA-9660-AF4BE3F796C8}" type="datetime1">
              <a:rPr lang="nl-NL" smtClean="0"/>
              <a:t>11-6-2025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5343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517C7-736B-4D69-99E1-B2EC9C308E91}" type="datetime1">
              <a:rPr lang="nl-NL" smtClean="0"/>
              <a:t>11-6-2025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2641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0307B-E96D-4DED-B142-4FBECAA9DA32}" type="datetime1">
              <a:rPr lang="nl-NL" smtClean="0"/>
              <a:t>11-6-2025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5468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8271A-451D-4A0D-91C1-DAF4C44835B4}" type="datetime1">
              <a:rPr lang="nl-NL" smtClean="0"/>
              <a:t>11-6-2025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5905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E0088-4EEB-4EB6-957F-C81C88E4C1F6}" type="datetime1">
              <a:rPr lang="nl-NL" smtClean="0"/>
              <a:t>11-6-2025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6070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68F2-B85A-479E-BFF6-1B74DEF70B37}" type="datetime1">
              <a:rPr lang="nl-NL" smtClean="0"/>
              <a:t>11-6-2025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5937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0E11F-FF4A-4923-B558-F6AC7BEDBB03}" type="datetime1">
              <a:rPr lang="nl-NL" smtClean="0"/>
              <a:t>11-6-2025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5063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6995F-26CE-4207-AB5F-985F2361B3B8}" type="datetime1">
              <a:rPr lang="nl-NL" smtClean="0"/>
              <a:t>11-6-2025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6466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8F88A-77C9-47CB-9413-6DFAE1938A43}" type="datetime1">
              <a:rPr lang="nl-NL" smtClean="0"/>
              <a:t>11-6-2025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9455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D758-FCB6-487F-B4AB-194F08028C7D}" type="datetime1">
              <a:rPr lang="nl-NL" smtClean="0"/>
              <a:t>11-6-2025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6185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3ECFC-19EB-4284-9FCC-473230671DB6}" type="datetime1">
              <a:rPr lang="nl-NL" smtClean="0"/>
              <a:t>11-6-2025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5794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2FEC4-701A-40FC-B436-9F5D2C077D9D}" type="datetime1">
              <a:rPr lang="nl-NL" smtClean="0"/>
              <a:t>11-6-2025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7942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hyperlink" Target="https://gerardtel.nl/Articles/SchaalLineaireCapa.xlsx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hyperlink" Target="https://omnexus.specialchem.com/product/t-nippon-al-kralastic-ga-501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diomuseum.org/r/arel_pp8.html" TargetMode="External"/><Relationship Id="rId2" Type="http://schemas.openxmlformats.org/officeDocument/2006/relationships/hyperlink" Target="https://www.radiomuseum.org/r/clarville_pp8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hyperlink" Target="https://www.radiomuseum.org/r/stuzzi_caterina.html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hyperlink" Target="https://nl.wikipedia.org/wiki/Johnny_Hallyday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ctsf.com/cirm-caddy/f16926/o=y" TargetMode="External"/><Relationship Id="rId2" Type="http://schemas.openxmlformats.org/officeDocument/2006/relationships/hyperlink" Target="https://www.doctsf.com/arel-solistor-455/f26273/o=y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hyperlink" Target="https://www.doctsf.com/grandlivre/preselection.php?o=m&amp;fmanu=0&amp;fmanm=&amp;fmonm=&amp;fetou=0&amp;fdade=1956&amp;fdafn=1956&amp;fpays=FR&amp;fopse=1&amp;flarf=&amp;flanb=-1&amp;fopom=-2&amp;fgafm=-2&amp;falso=-2&amp;falty=-2&amp;fmtge=-2&amp;fmtcd=-2&amp;fcsfo=-2&amp;fcdfo=-2&amp;fclnb=-1&amp;fbonb=-2&amp;f_comment=&amp;f_ref=0&amp;fdela=-2&amp;f_fiche_photo=0&amp;fcoco=1&amp;fcqui=Z&amp;fconm=&amp;fconu=-1&amp;F2_submit2=Valider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gerardtel.nl/Sets/ClarvPP8.htm" TargetMode="External"/><Relationship Id="rId2" Type="http://schemas.openxmlformats.org/officeDocument/2006/relationships/hyperlink" Target="https://www.transistorforum.nl/forum/index.php?id=86035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s://gerardtel.nl/Pres/Sharpie.pptx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5536" y="1124744"/>
            <a:ext cx="2747144" cy="3026767"/>
          </a:xfrm>
        </p:spPr>
        <p:txBody>
          <a:bodyPr>
            <a:normAutofit/>
          </a:bodyPr>
          <a:lstStyle/>
          <a:p>
            <a:r>
              <a:rPr lang="nl-NL" dirty="0"/>
              <a:t>Clarville </a:t>
            </a:r>
            <a:br>
              <a:rPr lang="nl-NL" dirty="0"/>
            </a:br>
            <a:r>
              <a:rPr lang="nl-NL" dirty="0"/>
              <a:t>PP8</a:t>
            </a:r>
            <a:br>
              <a:rPr lang="nl-NL" dirty="0"/>
            </a:br>
            <a:r>
              <a:rPr lang="nl-NL" dirty="0"/>
              <a:t>(1962)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043608" y="4938638"/>
            <a:ext cx="7200800" cy="1417712"/>
          </a:xfrm>
        </p:spPr>
        <p:txBody>
          <a:bodyPr/>
          <a:lstStyle/>
          <a:p>
            <a:r>
              <a:rPr lang="en-US" dirty="0"/>
              <a:t>Gerard Tel</a:t>
            </a:r>
          </a:p>
          <a:p>
            <a:r>
              <a:rPr lang="en-US" dirty="0"/>
              <a:t>LC-Kring 11 </a:t>
            </a:r>
            <a:r>
              <a:rPr lang="en-US" dirty="0" err="1"/>
              <a:t>juni</a:t>
            </a:r>
            <a:r>
              <a:rPr lang="en-US" dirty="0"/>
              <a:t> 2025 om 19.30</a:t>
            </a:r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238B83E-1587-48B3-B361-3358E7123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0159397-0107-A6DD-AA0F-B7B9442E98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70" t="5703" b="10134"/>
          <a:stretch/>
        </p:blipFill>
        <p:spPr>
          <a:xfrm>
            <a:off x="3419872" y="845879"/>
            <a:ext cx="5483448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698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0456F2-B228-C299-A0ED-9E318D6E4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0072" y="274638"/>
            <a:ext cx="3466728" cy="1143000"/>
          </a:xfrm>
        </p:spPr>
        <p:txBody>
          <a:bodyPr/>
          <a:lstStyle/>
          <a:p>
            <a:r>
              <a:rPr lang="nl-NL" dirty="0"/>
              <a:t>Mengtrap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F443B8D-BD62-04AC-909D-BBA963F5C7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0032" y="1600200"/>
            <a:ext cx="3826768" cy="4525963"/>
          </a:xfrm>
        </p:spPr>
        <p:txBody>
          <a:bodyPr/>
          <a:lstStyle/>
          <a:p>
            <a:r>
              <a:rPr lang="nl-NL" dirty="0"/>
              <a:t>V1 versterkt naar MF-trafo T2</a:t>
            </a:r>
          </a:p>
          <a:p>
            <a:r>
              <a:rPr lang="nl-NL" dirty="0"/>
              <a:t>Ook via T1 op Em: oscillatie</a:t>
            </a:r>
          </a:p>
          <a:p>
            <a:r>
              <a:rPr lang="nl-NL" dirty="0"/>
              <a:t>Stroboscoop</a:t>
            </a:r>
          </a:p>
          <a:p>
            <a:endParaRPr lang="nl-NL" dirty="0"/>
          </a:p>
          <a:p>
            <a:r>
              <a:rPr lang="nl-NL" dirty="0"/>
              <a:t>Voor GO extra C4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A966B9C-59B4-F20F-D21E-C22CBC452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10</a:t>
            </a:fld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D24B2EF4-6373-1318-8B6F-36DFABF28B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19099"/>
            <a:ext cx="4358141" cy="6111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0768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04EC34-DBD0-F373-0DE2-87678C8A2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83305"/>
          </a:xfrm>
        </p:spPr>
        <p:txBody>
          <a:bodyPr/>
          <a:lstStyle/>
          <a:p>
            <a:r>
              <a:rPr lang="nl-NL" dirty="0"/>
              <a:t>Tweetraps MF versterker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14AB395-7822-1387-DADA-7182FD7EC8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761"/>
            <a:ext cx="2962672" cy="5314602"/>
          </a:xfrm>
        </p:spPr>
        <p:txBody>
          <a:bodyPr/>
          <a:lstStyle/>
          <a:p>
            <a:r>
              <a:rPr lang="nl-NL" dirty="0"/>
              <a:t>Detectie met D1 naar Vol</a:t>
            </a:r>
          </a:p>
          <a:p>
            <a:r>
              <a:rPr lang="nl-NL" dirty="0"/>
              <a:t>Regelspanning via R9 bias V2</a:t>
            </a:r>
          </a:p>
          <a:p>
            <a:r>
              <a:rPr lang="nl-NL" dirty="0"/>
              <a:t>T2 / T3 / T4 primair met C, secundair niet</a:t>
            </a:r>
          </a:p>
          <a:p>
            <a:r>
              <a:rPr lang="nl-NL" dirty="0"/>
              <a:t>Vier filter-kringen: wel </a:t>
            </a:r>
            <a:r>
              <a:rPr lang="nl-NL" dirty="0" err="1"/>
              <a:t>Lyca</a:t>
            </a:r>
            <a:r>
              <a:rPr lang="nl-NL" dirty="0"/>
              <a:t> 1458!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367C3E0-9C8C-4FEE-045F-414D403AC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11</a:t>
            </a:fld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892B89D-2FF6-1020-4ECE-D7E8E838D6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784" y="1628799"/>
            <a:ext cx="5374704" cy="4616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6844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EB7AE7-B605-E39F-D194-0F3DF8F51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Tweetraps LF versterker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61BAAAA-8E6C-AC21-15C4-CF3B07666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2040" y="1988840"/>
            <a:ext cx="3754760" cy="4137323"/>
          </a:xfrm>
        </p:spPr>
        <p:txBody>
          <a:bodyPr/>
          <a:lstStyle/>
          <a:p>
            <a:r>
              <a:rPr lang="nl-NL" dirty="0"/>
              <a:t>Transformator-koppeling T5</a:t>
            </a:r>
          </a:p>
          <a:p>
            <a:r>
              <a:rPr lang="nl-NL" dirty="0"/>
              <a:t>Single </a:t>
            </a:r>
            <a:r>
              <a:rPr lang="nl-NL" dirty="0" err="1"/>
              <a:t>Ended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/>
              <a:t>Push Pull</a:t>
            </a:r>
          </a:p>
          <a:p>
            <a:r>
              <a:rPr lang="nl-NL" dirty="0"/>
              <a:t>Zonder UGT</a:t>
            </a:r>
          </a:p>
          <a:p>
            <a:r>
              <a:rPr lang="nl-NL" dirty="0"/>
              <a:t>HP = </a:t>
            </a:r>
            <a:r>
              <a:rPr lang="nl-NL" dirty="0" err="1"/>
              <a:t>Haut</a:t>
            </a:r>
            <a:r>
              <a:rPr lang="nl-NL" dirty="0"/>
              <a:t> </a:t>
            </a:r>
            <a:r>
              <a:rPr lang="nl-NL" dirty="0" err="1"/>
              <a:t>Parleur</a:t>
            </a:r>
            <a:r>
              <a:rPr lang="nl-NL" dirty="0"/>
              <a:t>, Z = 20</a:t>
            </a:r>
            <a:r>
              <a:rPr lang="el-GR" dirty="0"/>
              <a:t>Ω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B5393DD-3A62-0BFF-B4E8-82BDCACFA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12</a:t>
            </a:fld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CBEB3CDC-A1C1-1CDD-2902-663D1F277E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00" y="1507756"/>
            <a:ext cx="4175100" cy="5023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431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CBAFA7-4036-78D5-7E71-889073B36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77C1CDB9-15F9-B233-9635-39C3BB6B6F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0DDB563-180B-CBF9-F774-ACC57D689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7482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7E9054-48B5-277C-D3E8-04C7C2A1F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1800" y="274638"/>
            <a:ext cx="5915000" cy="1143000"/>
          </a:xfrm>
        </p:spPr>
        <p:txBody>
          <a:bodyPr/>
          <a:lstStyle/>
          <a:p>
            <a:r>
              <a:rPr lang="nl-NL" dirty="0"/>
              <a:t>Luidspreker aansluiting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D8B44DF-DE86-49E7-341C-20AFF026FF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3888" y="1600200"/>
            <a:ext cx="5122912" cy="4525963"/>
          </a:xfrm>
        </p:spPr>
        <p:txBody>
          <a:bodyPr/>
          <a:lstStyle/>
          <a:p>
            <a:r>
              <a:rPr lang="nl-NL" dirty="0"/>
              <a:t>Op midden van batterijen</a:t>
            </a:r>
          </a:p>
          <a:p>
            <a:r>
              <a:rPr lang="nl-NL" dirty="0"/>
              <a:t>Dubbele schakelaar</a:t>
            </a:r>
          </a:p>
          <a:p>
            <a:r>
              <a:rPr lang="nl-NL" dirty="0"/>
              <a:t>Draad aan </a:t>
            </a:r>
            <a:r>
              <a:rPr lang="nl-NL" dirty="0" err="1"/>
              <a:t>middencontact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/>
              <a:t>(met omgevouwen lip)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71C85B8-DD60-1446-1CF0-83C6353D0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14</a:t>
            </a:fld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D410D3B3-C306-EC72-FC20-0A4AF01272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928" y="4298021"/>
            <a:ext cx="4392488" cy="2001374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FB59CA97-0763-045D-C1C0-1DC4F7E505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45" y="404665"/>
            <a:ext cx="1897715" cy="613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9544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C6A2A9-4B9F-23FF-B574-4CCC6609F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afstemcondensator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0703780-9EE4-D293-C87F-96750DF8C3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258816" cy="4525963"/>
          </a:xfrm>
        </p:spPr>
        <p:txBody>
          <a:bodyPr/>
          <a:lstStyle/>
          <a:p>
            <a:r>
              <a:rPr lang="nl-NL" dirty="0"/>
              <a:t>Zit er rond uit: </a:t>
            </a:r>
            <a:br>
              <a:rPr lang="nl-NL" dirty="0"/>
            </a:br>
            <a:r>
              <a:rPr lang="nl-NL" dirty="0"/>
              <a:t>dus </a:t>
            </a:r>
            <a:r>
              <a:rPr lang="nl-NL" dirty="0" err="1"/>
              <a:t>capaciteitslineair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/>
              <a:t>niet </a:t>
            </a:r>
            <a:r>
              <a:rPr lang="nl-NL" dirty="0" err="1"/>
              <a:t>golflengtelineair</a:t>
            </a:r>
            <a:endParaRPr lang="nl-NL" dirty="0"/>
          </a:p>
          <a:p>
            <a:endParaRPr lang="nl-NL" dirty="0"/>
          </a:p>
          <a:p>
            <a:r>
              <a:rPr lang="nl-NL" dirty="0"/>
              <a:t>Geeft uitrekking links </a:t>
            </a:r>
            <a:br>
              <a:rPr lang="nl-NL" dirty="0"/>
            </a:br>
            <a:r>
              <a:rPr lang="nl-NL" dirty="0"/>
              <a:t>en verdichting rechts</a:t>
            </a:r>
          </a:p>
          <a:p>
            <a:r>
              <a:rPr lang="nl-NL" dirty="0"/>
              <a:t>Daarom meestal niet toegepast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35358C6-6362-E500-5E91-6007EC1BA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15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CC984B1-B52D-E4F7-B324-4B69B7AA41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401762"/>
            <a:ext cx="38862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4491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23A1A0-0DBA-C4CD-6900-9D938E456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Onderzoekje naar de schaal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0BE8167-1A09-98C0-2126-2A9D389DD6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738538"/>
          </a:xfrm>
        </p:spPr>
        <p:txBody>
          <a:bodyPr>
            <a:normAutofit/>
          </a:bodyPr>
          <a:lstStyle/>
          <a:p>
            <a:r>
              <a:rPr lang="nl-NL" dirty="0"/>
              <a:t>Schaal </a:t>
            </a:r>
            <a:br>
              <a:rPr lang="nl-NL" dirty="0"/>
            </a:br>
            <a:r>
              <a:rPr lang="nl-NL" dirty="0"/>
              <a:t>klopt </a:t>
            </a:r>
            <a:br>
              <a:rPr lang="nl-NL" dirty="0"/>
            </a:br>
            <a:r>
              <a:rPr lang="nl-NL" dirty="0"/>
              <a:t>aardig</a:t>
            </a:r>
          </a:p>
          <a:p>
            <a:r>
              <a:rPr lang="nl-NL" dirty="0"/>
              <a:t>Uitrekking</a:t>
            </a:r>
          </a:p>
          <a:p>
            <a:endParaRPr lang="nl-NL" dirty="0"/>
          </a:p>
          <a:p>
            <a:r>
              <a:rPr lang="nl-NL" dirty="0"/>
              <a:t>Berekend met </a:t>
            </a:r>
            <a:r>
              <a:rPr lang="nl-NL" dirty="0">
                <a:hlinkClick r:id="rId2"/>
              </a:rPr>
              <a:t>Excel-model</a:t>
            </a:r>
            <a:r>
              <a:rPr lang="nl-NL" dirty="0"/>
              <a:t>: </a:t>
            </a:r>
            <a:br>
              <a:rPr lang="nl-NL" dirty="0"/>
            </a:br>
            <a:r>
              <a:rPr lang="nl-NL" dirty="0" err="1">
                <a:solidFill>
                  <a:srgbClr val="FF0000"/>
                </a:solidFill>
              </a:rPr>
              <a:t>Capaciteitslineaire</a:t>
            </a:r>
            <a:r>
              <a:rPr lang="nl-NL" dirty="0"/>
              <a:t> en </a:t>
            </a:r>
            <a:r>
              <a:rPr lang="nl-NL" dirty="0" err="1">
                <a:solidFill>
                  <a:srgbClr val="00B050"/>
                </a:solidFill>
              </a:rPr>
              <a:t>Golflengtelineaire</a:t>
            </a:r>
            <a:endParaRPr lang="nl-NL" dirty="0">
              <a:solidFill>
                <a:srgbClr val="00B050"/>
              </a:solidFill>
            </a:endParaRPr>
          </a:p>
          <a:p>
            <a:r>
              <a:rPr lang="nl-NL" dirty="0"/>
              <a:t>Conclusie: </a:t>
            </a:r>
            <a:r>
              <a:rPr lang="nl-NL" dirty="0" err="1"/>
              <a:t>Capaciteitslineaire</a:t>
            </a:r>
            <a:r>
              <a:rPr lang="nl-NL" dirty="0"/>
              <a:t> </a:t>
            </a:r>
            <a:r>
              <a:rPr lang="nl-NL" dirty="0" err="1"/>
              <a:t>Varco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016790C-32BB-6F37-4EA9-442BF5F77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16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0620B39-3473-426C-86CA-B279625B34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361" y="1417638"/>
            <a:ext cx="6385480" cy="2932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8147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3DFB79-D0DF-6017-2FEE-65D3E3664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74638"/>
            <a:ext cx="8229599" cy="1143000"/>
          </a:xfrm>
        </p:spPr>
        <p:txBody>
          <a:bodyPr/>
          <a:lstStyle/>
          <a:p>
            <a:r>
              <a:rPr lang="nl-NL" dirty="0"/>
              <a:t>Schaal details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C7E4EA5-75A8-A081-1358-60EAC3D89C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/>
          </a:bodyPr>
          <a:lstStyle/>
          <a:p>
            <a:r>
              <a:rPr lang="nl-NL" dirty="0"/>
              <a:t>Op MG </a:t>
            </a:r>
            <a:r>
              <a:rPr lang="nl-NL" dirty="0" err="1"/>
              <a:t>freq</a:t>
            </a:r>
            <a:r>
              <a:rPr lang="nl-NL" dirty="0"/>
              <a:t>, </a:t>
            </a:r>
            <a:br>
              <a:rPr lang="nl-NL" dirty="0"/>
            </a:br>
            <a:r>
              <a:rPr lang="nl-NL" dirty="0"/>
              <a:t>geen golflengte</a:t>
            </a:r>
          </a:p>
          <a:p>
            <a:r>
              <a:rPr lang="nl-NL" dirty="0"/>
              <a:t>Op LG (meest Franse) stations</a:t>
            </a:r>
          </a:p>
          <a:p>
            <a:endParaRPr lang="nl-NL" dirty="0"/>
          </a:p>
          <a:p>
            <a:r>
              <a:rPr lang="nl-NL" dirty="0"/>
              <a:t>Markering 66</a:t>
            </a:r>
            <a:br>
              <a:rPr lang="nl-NL" dirty="0"/>
            </a:br>
            <a:r>
              <a:rPr lang="nl-NL" dirty="0"/>
              <a:t>Niet op andere </a:t>
            </a:r>
            <a:r>
              <a:rPr lang="nl-NL" dirty="0" err="1"/>
              <a:t>fotos</a:t>
            </a:r>
            <a:endParaRPr lang="nl-NL" dirty="0"/>
          </a:p>
          <a:p>
            <a:r>
              <a:rPr lang="nl-NL" dirty="0"/>
              <a:t>Barstje naast POGO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252DA25-80F1-E1BF-1659-3A4821EAD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17</a:t>
            </a:fld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F49F430A-F344-75DC-364A-1ABBAD6023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298687"/>
            <a:ext cx="4608512" cy="1545369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B74937B0-0D90-8323-E5D9-6339A47569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243" y="4104108"/>
            <a:ext cx="3812300" cy="177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8505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16302E-441A-26D8-3727-A4DE91FDB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3. De advertentie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8B4B252-2C9F-6251-54FC-BEF92EB4A3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/>
          <a:lstStyle/>
          <a:p>
            <a:r>
              <a:rPr lang="nl-NL" dirty="0"/>
              <a:t>Op advertenties is alles prachtig!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Vergelijken met werkelijkheid?</a:t>
            </a:r>
          </a:p>
          <a:p>
            <a:r>
              <a:rPr lang="nl-NL" dirty="0"/>
              <a:t>Alles nameten/narekenen en controleren</a:t>
            </a:r>
            <a:br>
              <a:rPr lang="nl-NL" dirty="0"/>
            </a:br>
            <a:r>
              <a:rPr lang="nl-NL" dirty="0"/>
              <a:t>Rekenmachine bij de hand!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94CE0BF-AB40-7242-20B3-FD84A5EE0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18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30C1DC1-B46E-288A-D2D3-219DEC5A60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293730"/>
            <a:ext cx="4320480" cy="202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0670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58B896-FBA7-4C4F-15B4-B529F6148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Mooi, strak, modern ???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7C8F8E1-CB78-546A-23AF-E438218BB1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6360"/>
            <a:ext cx="4690864" cy="5371640"/>
          </a:xfrm>
        </p:spPr>
        <p:txBody>
          <a:bodyPr>
            <a:normAutofit/>
          </a:bodyPr>
          <a:lstStyle/>
          <a:p>
            <a:r>
              <a:rPr lang="nl-NL" dirty="0"/>
              <a:t>Niet falsifieerbare kreten</a:t>
            </a:r>
          </a:p>
          <a:p>
            <a:pPr lvl="1"/>
            <a:r>
              <a:rPr lang="nl-NL" dirty="0"/>
              <a:t>Gewaagd ontwerp</a:t>
            </a:r>
          </a:p>
          <a:p>
            <a:pPr lvl="1"/>
            <a:r>
              <a:rPr lang="nl-NL" dirty="0"/>
              <a:t>Leider van portables</a:t>
            </a:r>
          </a:p>
          <a:p>
            <a:pPr lvl="1"/>
            <a:r>
              <a:rPr lang="nl-NL" dirty="0"/>
              <a:t>Puurheid van lijnen</a:t>
            </a:r>
          </a:p>
          <a:p>
            <a:pPr lvl="1"/>
            <a:r>
              <a:rPr lang="nl-NL" dirty="0"/>
              <a:t>Harmonie van vormen</a:t>
            </a:r>
          </a:p>
          <a:p>
            <a:pPr lvl="1"/>
            <a:endParaRPr lang="nl-NL" dirty="0"/>
          </a:p>
          <a:p>
            <a:r>
              <a:rPr lang="nl-NL" dirty="0"/>
              <a:t>Eerste portable onder 160NF…</a:t>
            </a:r>
          </a:p>
          <a:p>
            <a:pPr lvl="1"/>
            <a:r>
              <a:rPr lang="nl-NL" dirty="0"/>
              <a:t>Met hoge prestaties</a:t>
            </a:r>
          </a:p>
          <a:p>
            <a:pPr lvl="1"/>
            <a:r>
              <a:rPr lang="nl-NL" dirty="0"/>
              <a:t>+TL (Tax </a:t>
            </a:r>
            <a:r>
              <a:rPr lang="nl-NL" dirty="0" err="1"/>
              <a:t>Locale</a:t>
            </a:r>
            <a:r>
              <a:rPr lang="nl-NL" dirty="0"/>
              <a:t>?)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40CE32C-F56E-6314-D853-5BBE0D18C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19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E649989E-3E46-DA66-6C6D-F292995BBC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389984"/>
            <a:ext cx="3154799" cy="509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464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 </a:t>
            </a:r>
            <a:r>
              <a:rPr lang="en-US" dirty="0" err="1"/>
              <a:t>gaan</a:t>
            </a:r>
            <a:r>
              <a:rPr lang="en-US" dirty="0"/>
              <a:t> we </a:t>
            </a:r>
            <a:r>
              <a:rPr lang="en-US" dirty="0" err="1"/>
              <a:t>doen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53804" y="1602727"/>
            <a:ext cx="3898776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err="1"/>
              <a:t>Franse</a:t>
            </a:r>
            <a:r>
              <a:rPr lang="en-US" dirty="0"/>
              <a:t> portables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Schemabespreking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 </a:t>
            </a:r>
            <a:r>
              <a:rPr lang="en-US" dirty="0" err="1"/>
              <a:t>advertentie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Voeden</a:t>
            </a:r>
            <a:r>
              <a:rPr lang="en-US" dirty="0"/>
              <a:t> </a:t>
            </a:r>
            <a:r>
              <a:rPr lang="en-US" dirty="0" err="1"/>
              <a:t>uit</a:t>
            </a:r>
            <a:r>
              <a:rPr lang="en-US" dirty="0"/>
              <a:t> 9V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Luisteren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Conclusies</a:t>
            </a:r>
            <a:endParaRPr lang="en-US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94A977A-F9AC-45AF-AF62-B49EC5988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9FA75D97-F004-35F1-C352-6A0F51F947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86764"/>
            <a:ext cx="3648438" cy="5252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5168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9E64AB-E9F5-8E9A-7CE8-4AE1E7A1E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Halfgeleiders natellen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C3FB063-6080-C12D-A532-D92F8F5988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nl-NL" dirty="0"/>
              <a:t>Transistors en diode</a:t>
            </a:r>
            <a:br>
              <a:rPr lang="nl-NL" dirty="0"/>
            </a:br>
            <a:r>
              <a:rPr lang="nl-NL" dirty="0"/>
              <a:t>zitten er inderdaad in</a:t>
            </a:r>
          </a:p>
          <a:p>
            <a:r>
              <a:rPr lang="nl-NL" dirty="0"/>
              <a:t>2 banden PO en GO ook.</a:t>
            </a:r>
          </a:p>
          <a:p>
            <a:r>
              <a:rPr lang="nl-NL" dirty="0"/>
              <a:t>Ingebouwde antenne, check!</a:t>
            </a:r>
          </a:p>
          <a:p>
            <a:endParaRPr lang="nl-NL" dirty="0"/>
          </a:p>
          <a:p>
            <a:r>
              <a:rPr lang="nl-NL" dirty="0"/>
              <a:t>Uitgangsvermogen 450mW, </a:t>
            </a:r>
            <a:br>
              <a:rPr lang="nl-NL" dirty="0"/>
            </a:br>
            <a:r>
              <a:rPr lang="nl-NL" dirty="0"/>
              <a:t>dit nameten levert een boel lawaai op!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538B5CD-03DA-3376-AA80-969890BBC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20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286DF922-8CA1-875E-C78B-9C519E8E69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1" y="1600200"/>
            <a:ext cx="4053701" cy="82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7575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758006"/>
            <a:ext cx="4176464" cy="4911353"/>
          </a:xfrm>
        </p:spPr>
        <p:txBody>
          <a:bodyPr>
            <a:normAutofit/>
          </a:bodyPr>
          <a:lstStyle/>
          <a:p>
            <a:r>
              <a:rPr lang="en-US" dirty="0"/>
              <a:t>Speaker </a:t>
            </a:r>
            <a:r>
              <a:rPr lang="en-US" dirty="0" err="1"/>
              <a:t>ziet</a:t>
            </a:r>
            <a:r>
              <a:rPr lang="en-US" dirty="0"/>
              <a:t> </a:t>
            </a:r>
            <a:r>
              <a:rPr lang="en-US" dirty="0" err="1"/>
              <a:t>wissel</a:t>
            </a:r>
            <a:r>
              <a:rPr lang="en-US" dirty="0"/>
              <a:t>- </a:t>
            </a:r>
            <a:br>
              <a:rPr lang="en-US" dirty="0"/>
            </a:br>
            <a:r>
              <a:rPr lang="en-US" dirty="0"/>
              <a:t>spanning op L</a:t>
            </a:r>
          </a:p>
          <a:p>
            <a:r>
              <a:rPr lang="en-US" dirty="0" err="1"/>
              <a:t>Vermogen</a:t>
            </a:r>
            <a:r>
              <a:rPr lang="en-US" dirty="0"/>
              <a:t> van AC?</a:t>
            </a:r>
            <a:endParaRPr lang="nl-NL" dirty="0"/>
          </a:p>
        </p:txBody>
      </p:sp>
      <p:cxnSp>
        <p:nvCxnSpPr>
          <p:cNvPr id="5" name="Rechte verbindingslijn 4"/>
          <p:cNvCxnSpPr/>
          <p:nvPr/>
        </p:nvCxnSpPr>
        <p:spPr>
          <a:xfrm>
            <a:off x="5292080" y="1988840"/>
            <a:ext cx="21602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al 5"/>
          <p:cNvSpPr/>
          <p:nvPr/>
        </p:nvSpPr>
        <p:spPr>
          <a:xfrm>
            <a:off x="5652120" y="2348880"/>
            <a:ext cx="648072" cy="648072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al 6"/>
          <p:cNvSpPr/>
          <p:nvPr/>
        </p:nvSpPr>
        <p:spPr>
          <a:xfrm>
            <a:off x="5652120" y="3861048"/>
            <a:ext cx="648072" cy="648072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9" name="Rechte verbindingslijn 8"/>
          <p:cNvCxnSpPr/>
          <p:nvPr/>
        </p:nvCxnSpPr>
        <p:spPr>
          <a:xfrm>
            <a:off x="5292080" y="4869160"/>
            <a:ext cx="21602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10"/>
          <p:cNvCxnSpPr>
            <a:endCxn id="6" idx="0"/>
          </p:cNvCxnSpPr>
          <p:nvPr/>
        </p:nvCxnSpPr>
        <p:spPr>
          <a:xfrm>
            <a:off x="5976156" y="1988840"/>
            <a:ext cx="0" cy="36004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/>
          <p:cNvCxnSpPr>
            <a:stCxn id="6" idx="4"/>
            <a:endCxn id="7" idx="0"/>
          </p:cNvCxnSpPr>
          <p:nvPr/>
        </p:nvCxnSpPr>
        <p:spPr>
          <a:xfrm>
            <a:off x="5976156" y="2996952"/>
            <a:ext cx="0" cy="86409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/>
          <p:cNvCxnSpPr>
            <a:stCxn id="7" idx="4"/>
          </p:cNvCxnSpPr>
          <p:nvPr/>
        </p:nvCxnSpPr>
        <p:spPr>
          <a:xfrm>
            <a:off x="5976156" y="4509120"/>
            <a:ext cx="0" cy="36004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hthoek 16"/>
          <p:cNvSpPr/>
          <p:nvPr/>
        </p:nvSpPr>
        <p:spPr>
          <a:xfrm>
            <a:off x="7020272" y="3573016"/>
            <a:ext cx="288032" cy="61206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9" name="Rechte verbindingslijn 18"/>
          <p:cNvCxnSpPr/>
          <p:nvPr/>
        </p:nvCxnSpPr>
        <p:spPr>
          <a:xfrm flipV="1">
            <a:off x="7308304" y="3140968"/>
            <a:ext cx="288032" cy="43204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20"/>
          <p:cNvCxnSpPr/>
          <p:nvPr/>
        </p:nvCxnSpPr>
        <p:spPr>
          <a:xfrm>
            <a:off x="7596336" y="3140968"/>
            <a:ext cx="0" cy="138615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echte verbindingslijn 24"/>
          <p:cNvCxnSpPr/>
          <p:nvPr/>
        </p:nvCxnSpPr>
        <p:spPr>
          <a:xfrm>
            <a:off x="7308304" y="4185084"/>
            <a:ext cx="288032" cy="32403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echte verbindingslijn 31"/>
          <p:cNvCxnSpPr/>
          <p:nvPr/>
        </p:nvCxnSpPr>
        <p:spPr>
          <a:xfrm>
            <a:off x="5976156" y="3429000"/>
            <a:ext cx="118813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echte verbindingslijn 33"/>
          <p:cNvCxnSpPr>
            <a:stCxn id="17" idx="0"/>
          </p:cNvCxnSpPr>
          <p:nvPr/>
        </p:nvCxnSpPr>
        <p:spPr>
          <a:xfrm flipV="1">
            <a:off x="7164288" y="3429000"/>
            <a:ext cx="0" cy="14401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echte verbindingslijn 36"/>
          <p:cNvCxnSpPr>
            <a:cxnSpLocks/>
            <a:stCxn id="17" idx="2"/>
          </p:cNvCxnSpPr>
          <p:nvPr/>
        </p:nvCxnSpPr>
        <p:spPr>
          <a:xfrm>
            <a:off x="7164288" y="4185084"/>
            <a:ext cx="0" cy="32403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echte verbindingslijn 39"/>
          <p:cNvCxnSpPr/>
          <p:nvPr/>
        </p:nvCxnSpPr>
        <p:spPr>
          <a:xfrm flipH="1">
            <a:off x="4860032" y="2672916"/>
            <a:ext cx="57606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echte verbindingslijn 41"/>
          <p:cNvCxnSpPr/>
          <p:nvPr/>
        </p:nvCxnSpPr>
        <p:spPr>
          <a:xfrm>
            <a:off x="5157583" y="2348880"/>
            <a:ext cx="0" cy="64807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echte verbindingslijn 44"/>
          <p:cNvCxnSpPr/>
          <p:nvPr/>
        </p:nvCxnSpPr>
        <p:spPr>
          <a:xfrm flipH="1">
            <a:off x="4860032" y="4185084"/>
            <a:ext cx="57606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kstvak 52"/>
          <p:cNvSpPr txBox="1"/>
          <p:nvPr/>
        </p:nvSpPr>
        <p:spPr>
          <a:xfrm>
            <a:off x="7596336" y="4689140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0V</a:t>
            </a:r>
            <a:endParaRPr lang="nl-NL" sz="2400" dirty="0"/>
          </a:p>
        </p:txBody>
      </p:sp>
      <p:sp>
        <p:nvSpPr>
          <p:cNvPr id="54" name="Tekstvak 53"/>
          <p:cNvSpPr txBox="1"/>
          <p:nvPr/>
        </p:nvSpPr>
        <p:spPr>
          <a:xfrm>
            <a:off x="7596336" y="1758007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Vcc</a:t>
            </a:r>
            <a:endParaRPr lang="nl-NL" sz="2400" dirty="0"/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09D02229-D1D7-44EC-82A1-2E9BC9A5FB95}"/>
              </a:ext>
            </a:extLst>
          </p:cNvPr>
          <p:cNvSpPr/>
          <p:nvPr/>
        </p:nvSpPr>
        <p:spPr>
          <a:xfrm>
            <a:off x="5821335" y="3284984"/>
            <a:ext cx="288032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111759B2-17D3-40E2-93EE-1C9DF1B23063}"/>
              </a:ext>
            </a:extLst>
          </p:cNvPr>
          <p:cNvSpPr txBox="1"/>
          <p:nvPr/>
        </p:nvSpPr>
        <p:spPr>
          <a:xfrm>
            <a:off x="5554379" y="3207215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L</a:t>
            </a:r>
          </a:p>
        </p:txBody>
      </p:sp>
      <p:pic>
        <p:nvPicPr>
          <p:cNvPr id="12" name="Afbeelding 11" descr="Afbeelding met tekst, whiteboard&#10;&#10;Automatisch gegenereerde beschrijving">
            <a:extLst>
              <a:ext uri="{FF2B5EF4-FFF2-40B4-BE49-F238E27FC236}">
                <a16:creationId xmlns:a16="http://schemas.microsoft.com/office/drawing/2014/main" id="{14AE03DE-E60A-4C0F-8931-98E0208BED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83" y="3941575"/>
            <a:ext cx="4702748" cy="2511758"/>
          </a:xfrm>
          <a:prstGeom prst="rect">
            <a:avLst/>
          </a:prstGeom>
        </p:spPr>
      </p:pic>
      <p:sp>
        <p:nvSpPr>
          <p:cNvPr id="15" name="Titel 1">
            <a:extLst>
              <a:ext uri="{FF2B5EF4-FFF2-40B4-BE49-F238E27FC236}">
                <a16:creationId xmlns:a16="http://schemas.microsoft.com/office/drawing/2014/main" id="{5486FE7F-FAE3-CCB7-75C9-D2E6A535D74A}"/>
              </a:ext>
            </a:extLst>
          </p:cNvPr>
          <p:cNvSpPr txBox="1">
            <a:spLocks/>
          </p:cNvSpPr>
          <p:nvPr/>
        </p:nvSpPr>
        <p:spPr>
          <a:xfrm>
            <a:off x="469302" y="37454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Haalbaar vermogen met SEPP</a:t>
            </a:r>
          </a:p>
        </p:txBody>
      </p:sp>
    </p:spTree>
    <p:extLst>
      <p:ext uri="{BB962C8B-B14F-4D97-AF65-F5344CB8AC3E}">
        <p14:creationId xmlns:p14="http://schemas.microsoft.com/office/powerpoint/2010/main" val="38413856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704DB6-9084-DCEC-FA01-6FB73C172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Spanningsdrempel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DDBDB43-F742-77FD-3E55-EB2C1BC23C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Over transistors 0,25V nodig voor geleiden: </a:t>
            </a:r>
            <a:br>
              <a:rPr lang="nl-NL" dirty="0"/>
            </a:br>
            <a:r>
              <a:rPr lang="nl-NL" dirty="0"/>
              <a:t>drempelwaarde</a:t>
            </a:r>
          </a:p>
          <a:p>
            <a:r>
              <a:rPr lang="nl-NL" dirty="0" err="1">
                <a:solidFill>
                  <a:srgbClr val="FF0000"/>
                </a:solidFill>
              </a:rPr>
              <a:t>V</a:t>
            </a:r>
            <a:r>
              <a:rPr lang="nl-NL" baseline="-25000" dirty="0" err="1">
                <a:solidFill>
                  <a:srgbClr val="FF0000"/>
                </a:solidFill>
              </a:rPr>
              <a:t>d</a:t>
            </a:r>
            <a:r>
              <a:rPr lang="nl-NL" dirty="0">
                <a:solidFill>
                  <a:srgbClr val="FF0000"/>
                </a:solidFill>
              </a:rPr>
              <a:t> = 0,25V,   </a:t>
            </a:r>
            <a:r>
              <a:rPr lang="nl-NL" dirty="0" err="1">
                <a:solidFill>
                  <a:srgbClr val="FF0000"/>
                </a:solidFill>
              </a:rPr>
              <a:t>V</a:t>
            </a:r>
            <a:r>
              <a:rPr lang="nl-NL" baseline="-25000" dirty="0" err="1">
                <a:solidFill>
                  <a:srgbClr val="FF0000"/>
                </a:solidFill>
              </a:rPr>
              <a:t>tt</a:t>
            </a:r>
            <a:r>
              <a:rPr lang="nl-NL" dirty="0">
                <a:solidFill>
                  <a:srgbClr val="FF0000"/>
                </a:solidFill>
              </a:rPr>
              <a:t> = (</a:t>
            </a:r>
            <a:r>
              <a:rPr lang="nl-NL" dirty="0" err="1">
                <a:solidFill>
                  <a:srgbClr val="FF0000"/>
                </a:solidFill>
              </a:rPr>
              <a:t>V</a:t>
            </a:r>
            <a:r>
              <a:rPr lang="nl-NL" baseline="-25000" dirty="0" err="1">
                <a:solidFill>
                  <a:srgbClr val="FF0000"/>
                </a:solidFill>
              </a:rPr>
              <a:t>cc</a:t>
            </a:r>
            <a:r>
              <a:rPr lang="nl-NL" dirty="0">
                <a:solidFill>
                  <a:srgbClr val="FF0000"/>
                </a:solidFill>
              </a:rPr>
              <a:t> – 2*</a:t>
            </a:r>
            <a:r>
              <a:rPr lang="nl-NL" dirty="0" err="1">
                <a:solidFill>
                  <a:srgbClr val="FF0000"/>
                </a:solidFill>
              </a:rPr>
              <a:t>V</a:t>
            </a:r>
            <a:r>
              <a:rPr lang="nl-NL" baseline="-25000" dirty="0" err="1">
                <a:solidFill>
                  <a:srgbClr val="FF0000"/>
                </a:solidFill>
              </a:rPr>
              <a:t>d</a:t>
            </a:r>
            <a:r>
              <a:rPr lang="nl-NL" dirty="0">
                <a:solidFill>
                  <a:srgbClr val="FF0000"/>
                </a:solidFill>
              </a:rPr>
              <a:t>) = 8,5V </a:t>
            </a:r>
          </a:p>
          <a:p>
            <a:r>
              <a:rPr lang="nl-NL" dirty="0">
                <a:solidFill>
                  <a:srgbClr val="FF0000"/>
                </a:solidFill>
              </a:rPr>
              <a:t>Z = 20</a:t>
            </a:r>
            <a:r>
              <a:rPr lang="el-GR" dirty="0">
                <a:solidFill>
                  <a:srgbClr val="FF0000"/>
                </a:solidFill>
              </a:rPr>
              <a:t>Ω</a:t>
            </a:r>
            <a:r>
              <a:rPr lang="nl-NL" dirty="0">
                <a:solidFill>
                  <a:srgbClr val="FF0000"/>
                </a:solidFill>
              </a:rPr>
              <a:t>,   </a:t>
            </a:r>
            <a:r>
              <a:rPr lang="nl-NL" dirty="0" err="1">
                <a:solidFill>
                  <a:srgbClr val="FF0000"/>
                </a:solidFill>
              </a:rPr>
              <a:t>V</a:t>
            </a:r>
            <a:r>
              <a:rPr lang="nl-NL" baseline="-25000" dirty="0" err="1">
                <a:solidFill>
                  <a:srgbClr val="FF0000"/>
                </a:solidFill>
              </a:rPr>
              <a:t>tt</a:t>
            </a:r>
            <a:r>
              <a:rPr lang="nl-NL" dirty="0">
                <a:solidFill>
                  <a:srgbClr val="FF0000"/>
                </a:solidFill>
              </a:rPr>
              <a:t> = 8,5V </a:t>
            </a:r>
          </a:p>
          <a:p>
            <a:r>
              <a:rPr lang="nl-NL" dirty="0" err="1">
                <a:solidFill>
                  <a:srgbClr val="FF0000"/>
                </a:solidFill>
              </a:rPr>
              <a:t>P</a:t>
            </a:r>
            <a:r>
              <a:rPr lang="nl-NL" baseline="-25000" dirty="0" err="1">
                <a:solidFill>
                  <a:srgbClr val="FF0000"/>
                </a:solidFill>
              </a:rPr>
              <a:t>max</a:t>
            </a:r>
            <a:r>
              <a:rPr lang="nl-NL" dirty="0">
                <a:solidFill>
                  <a:srgbClr val="FF0000"/>
                </a:solidFill>
              </a:rPr>
              <a:t> = V</a:t>
            </a:r>
            <a:r>
              <a:rPr lang="nl-NL" baseline="-25000" dirty="0">
                <a:solidFill>
                  <a:srgbClr val="FF0000"/>
                </a:solidFill>
              </a:rPr>
              <a:t>tt</a:t>
            </a:r>
            <a:r>
              <a:rPr lang="nl-NL" baseline="30000" dirty="0">
                <a:solidFill>
                  <a:srgbClr val="FF0000"/>
                </a:solidFill>
              </a:rPr>
              <a:t>2</a:t>
            </a:r>
            <a:r>
              <a:rPr lang="nl-NL" dirty="0">
                <a:solidFill>
                  <a:srgbClr val="FF0000"/>
                </a:solidFill>
              </a:rPr>
              <a:t> / 8 Z = 451mW</a:t>
            </a:r>
            <a:endParaRPr lang="nl-NL" dirty="0"/>
          </a:p>
          <a:p>
            <a:r>
              <a:rPr lang="nl-NL" dirty="0"/>
              <a:t>SEPP-formule geeft vermogen goed aan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B380250-48DD-05B3-3CA9-198E20D15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6882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71E77D-5B71-F124-DBC7-35945B9B0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Voorzieningen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F0862F8-ADB4-8C59-A8AF-29DE481D7F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950013"/>
            <a:ext cx="8229600" cy="3633349"/>
          </a:xfrm>
        </p:spPr>
        <p:txBody>
          <a:bodyPr>
            <a:normAutofit/>
          </a:bodyPr>
          <a:lstStyle/>
          <a:p>
            <a:r>
              <a:rPr lang="nl-NL" dirty="0"/>
              <a:t>Ontdubbelde schaal: GO en PO apart erop, </a:t>
            </a:r>
            <a:br>
              <a:rPr lang="nl-NL" dirty="0"/>
            </a:br>
            <a:r>
              <a:rPr lang="nl-NL" dirty="0"/>
              <a:t>was altijd sinds jaren dertig</a:t>
            </a:r>
          </a:p>
          <a:p>
            <a:r>
              <a:rPr lang="nl-NL" dirty="0"/>
              <a:t>Auto-antenne, check!</a:t>
            </a:r>
          </a:p>
          <a:p>
            <a:r>
              <a:rPr lang="nl-NL" dirty="0"/>
              <a:t>Aanduiding UIT/AAN, </a:t>
            </a:r>
            <a:br>
              <a:rPr lang="nl-NL" dirty="0"/>
            </a:br>
            <a:r>
              <a:rPr lang="nl-NL" dirty="0"/>
              <a:t>stip op </a:t>
            </a:r>
            <a:r>
              <a:rPr lang="nl-NL" dirty="0" err="1"/>
              <a:t>schakelpot</a:t>
            </a:r>
            <a:endParaRPr lang="nl-NL" dirty="0"/>
          </a:p>
          <a:p>
            <a:r>
              <a:rPr lang="nl-NL" dirty="0"/>
              <a:t>Batterij 2x4,5V: type 3R12</a:t>
            </a:r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3FF1283-BDDF-B354-D59B-4C3B2C040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23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8AFBF0F-9CAC-65A4-7AF2-D182EAD19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47"/>
          <a:stretch/>
        </p:blipFill>
        <p:spPr>
          <a:xfrm>
            <a:off x="457200" y="1699056"/>
            <a:ext cx="8301773" cy="969539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39A9F710-6440-6AD5-22B6-65B71ED9C3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1" y="4003535"/>
            <a:ext cx="1980755" cy="2305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8933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3E02A4-ACEB-B9E2-6A01-6AB2DB926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Meer voorzieningen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34053B9-5BA2-EA75-4540-E9D7B0BF5A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119" y="3429000"/>
            <a:ext cx="8229600" cy="3154362"/>
          </a:xfrm>
        </p:spPr>
        <p:txBody>
          <a:bodyPr/>
          <a:lstStyle/>
          <a:p>
            <a:r>
              <a:rPr lang="nl-NL" dirty="0"/>
              <a:t>Inschuifbaar handvat, check</a:t>
            </a:r>
          </a:p>
          <a:p>
            <a:r>
              <a:rPr lang="nl-NL" dirty="0"/>
              <a:t>Gewicht 1kg</a:t>
            </a:r>
          </a:p>
          <a:p>
            <a:r>
              <a:rPr lang="nl-NL" dirty="0"/>
              <a:t>Maat 218x138x56mm, 60mm met PO/GO</a:t>
            </a:r>
            <a:br>
              <a:rPr lang="nl-NL" dirty="0"/>
            </a:br>
            <a:r>
              <a:rPr lang="nl-NL" dirty="0"/>
              <a:t>Moet je pootjes en knoppen meetellen?</a:t>
            </a:r>
          </a:p>
          <a:p>
            <a:r>
              <a:rPr lang="nl-NL" dirty="0"/>
              <a:t>Hoesje: nooit gespot op Internet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6A335B9-997F-2FD8-9AB0-79585464A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24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6E89DD66-86DD-2BCA-F380-64458893C1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267" y="1669846"/>
            <a:ext cx="7937605" cy="132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448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0F4571-EEF9-1DF0-60AC-2010B06B5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Defenestratie</a:t>
            </a:r>
            <a:r>
              <a:rPr lang="nl-NL" dirty="0"/>
              <a:t>-test is no-go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9159693-7E17-4175-7245-BBD2DAF95E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/>
          </a:bodyPr>
          <a:lstStyle/>
          <a:p>
            <a:r>
              <a:rPr lang="nl-NL" dirty="0"/>
              <a:t>Onbreekbare </a:t>
            </a:r>
            <a:r>
              <a:rPr lang="nl-NL" dirty="0" err="1"/>
              <a:t>Kralastieken</a:t>
            </a:r>
            <a:r>
              <a:rPr lang="nl-NL" dirty="0"/>
              <a:t> behuizing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Kleuren blauw, grijs, rood op internet, check</a:t>
            </a:r>
          </a:p>
          <a:p>
            <a:r>
              <a:rPr lang="nl-NL" dirty="0" err="1"/>
              <a:t>Kralastic</a:t>
            </a:r>
            <a:r>
              <a:rPr lang="nl-NL" dirty="0"/>
              <a:t> bestaat echt (en nog steeds)!</a:t>
            </a:r>
            <a:br>
              <a:rPr lang="nl-NL" dirty="0"/>
            </a:br>
            <a:r>
              <a:rPr lang="nl-NL" b="0" i="0" dirty="0">
                <a:solidFill>
                  <a:srgbClr val="3B3938"/>
                </a:solidFill>
                <a:effectLst/>
                <a:latin typeface="calibri" panose="020F0502020204030204" pitchFamily="34" charset="0"/>
                <a:hlinkClick r:id="rId2"/>
              </a:rPr>
              <a:t>KRALASTIC</a:t>
            </a:r>
            <a:r>
              <a:rPr lang="nl-NL" b="0" i="0" dirty="0">
                <a:solidFill>
                  <a:srgbClr val="3B3938"/>
                </a:solidFill>
                <a:effectLst/>
                <a:latin typeface="calibri" panose="020F0502020204030204" pitchFamily="34" charset="0"/>
              </a:rPr>
              <a:t> [..] is standard, high impact </a:t>
            </a:r>
            <a:r>
              <a:rPr lang="nl-NL" b="0" i="0" dirty="0" err="1">
                <a:solidFill>
                  <a:srgbClr val="3B3938"/>
                </a:solidFill>
                <a:effectLst/>
                <a:latin typeface="calibri" panose="020F0502020204030204" pitchFamily="34" charset="0"/>
              </a:rPr>
              <a:t>resistant</a:t>
            </a:r>
            <a:r>
              <a:rPr lang="nl-NL" b="0" i="0" dirty="0">
                <a:solidFill>
                  <a:srgbClr val="3B3938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nl-NL" b="0" i="0" dirty="0" err="1">
                <a:solidFill>
                  <a:srgbClr val="3B3938"/>
                </a:solidFill>
                <a:effectLst/>
                <a:latin typeface="calibri" panose="020F0502020204030204" pitchFamily="34" charset="0"/>
              </a:rPr>
              <a:t>acrylonitrile</a:t>
            </a:r>
            <a:r>
              <a:rPr lang="nl-NL" b="0" i="0" dirty="0">
                <a:solidFill>
                  <a:srgbClr val="3B3938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nl-NL" b="0" i="0" dirty="0" err="1">
                <a:solidFill>
                  <a:srgbClr val="3B3938"/>
                </a:solidFill>
                <a:effectLst/>
                <a:latin typeface="calibri" panose="020F0502020204030204" pitchFamily="34" charset="0"/>
              </a:rPr>
              <a:t>butadiene</a:t>
            </a:r>
            <a:r>
              <a:rPr lang="nl-NL" b="0" i="0" dirty="0">
                <a:solidFill>
                  <a:srgbClr val="3B3938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nl-NL" b="0" i="0" dirty="0" err="1">
                <a:solidFill>
                  <a:srgbClr val="3B3938"/>
                </a:solidFill>
                <a:effectLst/>
                <a:latin typeface="calibri" panose="020F0502020204030204" pitchFamily="34" charset="0"/>
              </a:rPr>
              <a:t>styrene</a:t>
            </a:r>
            <a:r>
              <a:rPr lang="nl-NL" b="0" i="0" dirty="0">
                <a:solidFill>
                  <a:srgbClr val="3B3938"/>
                </a:solidFill>
                <a:effectLst/>
                <a:latin typeface="calibri" panose="020F0502020204030204" pitchFamily="34" charset="0"/>
              </a:rPr>
              <a:t> [..] </a:t>
            </a:r>
            <a:r>
              <a:rPr lang="nl-NL" b="0" i="0" dirty="0" err="1">
                <a:solidFill>
                  <a:srgbClr val="3B3938"/>
                </a:solidFill>
                <a:effectLst/>
                <a:latin typeface="calibri" panose="020F0502020204030204" pitchFamily="34" charset="0"/>
              </a:rPr>
              <a:t>used</a:t>
            </a:r>
            <a:r>
              <a:rPr lang="nl-NL" b="0" i="0" dirty="0">
                <a:solidFill>
                  <a:srgbClr val="3B3938"/>
                </a:solidFill>
                <a:effectLst/>
                <a:latin typeface="calibri" panose="020F0502020204030204" pitchFamily="34" charset="0"/>
              </a:rPr>
              <a:t> in [..] </a:t>
            </a:r>
            <a:r>
              <a:rPr lang="nl-NL" b="0" i="0" dirty="0" err="1">
                <a:solidFill>
                  <a:srgbClr val="3B3938"/>
                </a:solidFill>
                <a:effectLst/>
                <a:latin typeface="calibri" panose="020F0502020204030204" pitchFamily="34" charset="0"/>
              </a:rPr>
              <a:t>electric</a:t>
            </a:r>
            <a:r>
              <a:rPr lang="nl-NL" b="0" i="0" dirty="0">
                <a:solidFill>
                  <a:srgbClr val="3B3938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nl-NL" b="0" i="0" dirty="0" err="1">
                <a:solidFill>
                  <a:srgbClr val="3B3938"/>
                </a:solidFill>
                <a:effectLst/>
                <a:latin typeface="calibri" panose="020F0502020204030204" pitchFamily="34" charset="0"/>
              </a:rPr>
              <a:t>appliances</a:t>
            </a:r>
            <a:r>
              <a:rPr lang="nl-NL" b="0" i="0" dirty="0">
                <a:solidFill>
                  <a:srgbClr val="3B3938"/>
                </a:solidFill>
                <a:effectLst/>
                <a:latin typeface="calibri" panose="020F0502020204030204" pitchFamily="34" charset="0"/>
              </a:rPr>
              <a:t>.  </a:t>
            </a:r>
            <a:br>
              <a:rPr lang="nl-NL" b="0" i="0" dirty="0">
                <a:solidFill>
                  <a:srgbClr val="3B3938"/>
                </a:solidFill>
                <a:effectLst/>
                <a:latin typeface="calibri" panose="020F0502020204030204" pitchFamily="34" charset="0"/>
              </a:rPr>
            </a:br>
            <a:r>
              <a:rPr lang="nl-NL" b="0" i="0" dirty="0" err="1">
                <a:solidFill>
                  <a:srgbClr val="3B3938"/>
                </a:solidFill>
                <a:effectLst/>
                <a:latin typeface="calibri" panose="020F0502020204030204" pitchFamily="34" charset="0"/>
              </a:rPr>
              <a:t>Complies</a:t>
            </a:r>
            <a:r>
              <a:rPr lang="nl-NL" b="0" i="0" dirty="0">
                <a:solidFill>
                  <a:srgbClr val="3B3938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nl-NL" b="0" i="0" dirty="0" err="1">
                <a:solidFill>
                  <a:srgbClr val="3B3938"/>
                </a:solidFill>
                <a:effectLst/>
                <a:latin typeface="calibri" panose="020F0502020204030204" pitchFamily="34" charset="0"/>
              </a:rPr>
              <a:t>with</a:t>
            </a:r>
            <a:r>
              <a:rPr lang="nl-NL" b="0" i="0" dirty="0">
                <a:solidFill>
                  <a:srgbClr val="3B3938"/>
                </a:solidFill>
                <a:effectLst/>
                <a:latin typeface="calibri" panose="020F0502020204030204" pitchFamily="34" charset="0"/>
              </a:rPr>
              <a:t> UL 94 HB flame rating.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8CC0887-68C6-E4B0-F85C-7E7975EFA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25</a:t>
            </a:fld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86C87AF6-4C12-068B-E55B-12BCDEFF3B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204864"/>
            <a:ext cx="7028965" cy="95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6803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E60C9F-DC5A-1352-14B9-786503AD5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4. Voeden met 9V batterij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F33BB45-995F-01D7-342F-1EB83E461A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Batterijen 4,5V, type 3R12 </a:t>
            </a:r>
            <a:r>
              <a:rPr lang="nl-NL" dirty="0">
                <a:sym typeface="Wingdings" panose="05000000000000000000" pitchFamily="2" charset="2"/>
              </a:rPr>
              <a:t></a:t>
            </a:r>
            <a:br>
              <a:rPr lang="nl-NL" dirty="0">
                <a:sym typeface="Wingdings" panose="05000000000000000000" pitchFamily="2" charset="2"/>
              </a:rPr>
            </a:br>
            <a:r>
              <a:rPr lang="nl-NL" dirty="0">
                <a:sym typeface="Wingdings" panose="05000000000000000000" pitchFamily="2" charset="2"/>
              </a:rPr>
              <a:t>Best wel duur en moeilijk verkrijgbaar</a:t>
            </a:r>
          </a:p>
          <a:p>
            <a:endParaRPr lang="nl-NL" dirty="0">
              <a:sym typeface="Wingdings" panose="05000000000000000000" pitchFamily="2" charset="2"/>
            </a:endParaRPr>
          </a:p>
          <a:p>
            <a:r>
              <a:rPr lang="nl-NL" dirty="0">
                <a:sym typeface="Wingdings" panose="05000000000000000000" pitchFamily="2" charset="2"/>
              </a:rPr>
              <a:t>Vervangen?</a:t>
            </a:r>
          </a:p>
          <a:p>
            <a:pPr lvl="1"/>
            <a:r>
              <a:rPr lang="nl-NL" dirty="0">
                <a:sym typeface="Wingdings" panose="05000000000000000000" pitchFamily="2" charset="2"/>
              </a:rPr>
              <a:t>Netvoeding</a:t>
            </a:r>
          </a:p>
          <a:p>
            <a:pPr lvl="1"/>
            <a:r>
              <a:rPr lang="nl-NL" dirty="0">
                <a:sym typeface="Wingdings" panose="05000000000000000000" pitchFamily="2" charset="2"/>
              </a:rPr>
              <a:t>9V blokbatterij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E2BAE7D-88F9-290C-73A5-280BD1A9C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26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7EF8D738-D72B-F61B-055D-7DAFD4F250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550" y="2838450"/>
            <a:ext cx="4559300" cy="351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9556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4504C6FD-F56A-4E78-0EA4-6EF30F3DB4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423453"/>
            <a:ext cx="6025453" cy="421781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1C5CDBA-6C6A-7103-3CA7-FF4878E5F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Voeding ingebouwd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1131ADF-1106-5EF3-0E19-F773742BFA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599"/>
          </a:xfrm>
        </p:spPr>
        <p:txBody>
          <a:bodyPr/>
          <a:lstStyle/>
          <a:p>
            <a:r>
              <a:rPr lang="nl-NL" dirty="0" err="1"/>
              <a:t>Batterijvak</a:t>
            </a:r>
            <a:br>
              <a:rPr lang="nl-NL" dirty="0"/>
            </a:br>
            <a:r>
              <a:rPr lang="nl-NL" dirty="0"/>
              <a:t>4 klemmen</a:t>
            </a:r>
          </a:p>
          <a:p>
            <a:endParaRPr lang="nl-NL" dirty="0"/>
          </a:p>
          <a:p>
            <a:r>
              <a:rPr lang="nl-NL" dirty="0"/>
              <a:t>Netdraden op</a:t>
            </a:r>
            <a:br>
              <a:rPr lang="nl-NL" dirty="0"/>
            </a:br>
            <a:r>
              <a:rPr lang="nl-NL" dirty="0" err="1"/>
              <a:t>schakelpot</a:t>
            </a:r>
            <a:r>
              <a:rPr lang="nl-NL" dirty="0"/>
              <a:t>, </a:t>
            </a:r>
            <a:br>
              <a:rPr lang="nl-NL" dirty="0"/>
            </a:br>
            <a:r>
              <a:rPr lang="nl-NL" dirty="0"/>
              <a:t>enkelvoudig</a:t>
            </a:r>
          </a:p>
          <a:p>
            <a:endParaRPr lang="nl-NL" dirty="0"/>
          </a:p>
          <a:p>
            <a:r>
              <a:rPr lang="nl-NL" dirty="0"/>
              <a:t>Probleem ????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BC5D250-57B3-FA21-3C6D-4CF027A97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400799"/>
            <a:ext cx="2133600" cy="365125"/>
          </a:xfrm>
        </p:spPr>
        <p:txBody>
          <a:bodyPr/>
          <a:lstStyle/>
          <a:p>
            <a:fld id="{B205BBD5-B01C-4644-AB10-59F11E567185}" type="slidenum">
              <a:rPr lang="nl-NL" smtClean="0"/>
              <a:t>27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69125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47F307-10B1-509F-388F-B4ECA2A5A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Luidspreker op </a:t>
            </a:r>
            <a:r>
              <a:rPr lang="nl-NL" dirty="0" err="1"/>
              <a:t>middenaftakking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55B8F60-001D-C090-DDE9-E49FA37B4E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LS op 4,5V aangesloten</a:t>
            </a:r>
          </a:p>
          <a:p>
            <a:endParaRPr lang="nl-NL" dirty="0"/>
          </a:p>
          <a:p>
            <a:r>
              <a:rPr lang="nl-NL" dirty="0"/>
              <a:t>Dus 2 voedingen van 4,5V nodig?</a:t>
            </a:r>
          </a:p>
          <a:p>
            <a:endParaRPr lang="nl-NL" dirty="0"/>
          </a:p>
          <a:p>
            <a:r>
              <a:rPr lang="nl-NL" dirty="0"/>
              <a:t>Nee, Luidspreker via C </a:t>
            </a:r>
            <a:br>
              <a:rPr lang="nl-NL" dirty="0"/>
            </a:br>
            <a:r>
              <a:rPr lang="nl-NL" dirty="0"/>
              <a:t>aansluiten op + (- mag ook)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443498F-AFC8-5366-1715-FEFBE21BD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28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FBB6BAC-EB56-3F8D-D222-AEAC9A4B67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916" y="1470884"/>
            <a:ext cx="1512168" cy="4885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688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6AE6FA-44B8-6E7C-0FF8-E073E57D7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Extra luidsprekercondensator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07748A6-3537-D5A8-6F2E-EEDE579689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/>
          <a:lstStyle/>
          <a:p>
            <a:r>
              <a:rPr lang="nl-NL" dirty="0"/>
              <a:t>Graai in Elco-bak, </a:t>
            </a:r>
            <a:br>
              <a:rPr lang="nl-NL" dirty="0"/>
            </a:br>
            <a:r>
              <a:rPr lang="nl-NL" dirty="0"/>
              <a:t>vind 470</a:t>
            </a:r>
            <a:r>
              <a:rPr lang="el-GR" dirty="0"/>
              <a:t>μ</a:t>
            </a:r>
            <a:r>
              <a:rPr lang="nl-NL" dirty="0"/>
              <a:t>F (zwart</a:t>
            </a:r>
            <a:r>
              <a:rPr lang="nl-NL" dirty="0">
                <a:sym typeface="Wingdings" panose="05000000000000000000" pitchFamily="2" charset="2"/>
              </a:rPr>
              <a:t>)</a:t>
            </a:r>
          </a:p>
          <a:p>
            <a:r>
              <a:rPr lang="nl-NL" dirty="0">
                <a:sym typeface="Wingdings" panose="05000000000000000000" pitchFamily="2" charset="2"/>
              </a:rPr>
              <a:t>Klinkt supergoed!</a:t>
            </a:r>
          </a:p>
          <a:p>
            <a:endParaRPr lang="nl-NL" dirty="0">
              <a:sym typeface="Wingdings" panose="05000000000000000000" pitchFamily="2" charset="2"/>
            </a:endParaRPr>
          </a:p>
          <a:p>
            <a:r>
              <a:rPr lang="nl-NL" dirty="0">
                <a:sym typeface="Wingdings" panose="05000000000000000000" pitchFamily="2" charset="2"/>
              </a:rPr>
              <a:t>Hoe weten we of </a:t>
            </a:r>
            <a:br>
              <a:rPr lang="nl-NL" dirty="0">
                <a:sym typeface="Wingdings" panose="05000000000000000000" pitchFamily="2" charset="2"/>
              </a:rPr>
            </a:br>
            <a:r>
              <a:rPr lang="nl-NL" dirty="0">
                <a:sym typeface="Wingdings" panose="05000000000000000000" pitchFamily="2" charset="2"/>
              </a:rPr>
              <a:t>470</a:t>
            </a:r>
            <a:r>
              <a:rPr lang="el-GR" dirty="0"/>
              <a:t>μ</a:t>
            </a:r>
            <a:r>
              <a:rPr lang="nl-NL" dirty="0"/>
              <a:t>F goed is?</a:t>
            </a:r>
          </a:p>
          <a:p>
            <a:endParaRPr lang="nl-NL" dirty="0"/>
          </a:p>
          <a:p>
            <a:r>
              <a:rPr lang="nl-NL" dirty="0"/>
              <a:t>RC-product: 20</a:t>
            </a:r>
            <a:r>
              <a:rPr lang="el-GR" dirty="0"/>
              <a:t>Ω</a:t>
            </a:r>
            <a:r>
              <a:rPr lang="nl-NL" dirty="0"/>
              <a:t> x 470</a:t>
            </a:r>
            <a:r>
              <a:rPr lang="el-GR" dirty="0"/>
              <a:t>μ</a:t>
            </a:r>
            <a:r>
              <a:rPr lang="nl-NL" dirty="0"/>
              <a:t>F = 0,0094s = 9,4 ms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BE93FD1-3E05-7835-E651-7D9E410EA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29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AE9A600-D5F9-2E80-E818-75D4E3550B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004" y="1647825"/>
            <a:ext cx="4644392" cy="348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219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37B909-C8E3-2718-687F-69CDC576D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1. Franse portables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614A9F3-1601-833A-EF4C-9A08314905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121274"/>
          </a:xfrm>
        </p:spPr>
        <p:txBody>
          <a:bodyPr/>
          <a:lstStyle/>
          <a:p>
            <a:r>
              <a:rPr lang="nl-NL" dirty="0"/>
              <a:t>Model: </a:t>
            </a:r>
            <a:r>
              <a:rPr lang="nl-NL" dirty="0">
                <a:hlinkClick r:id="rId2"/>
              </a:rPr>
              <a:t>Clarville PP8</a:t>
            </a:r>
            <a:endParaRPr lang="nl-NL" dirty="0"/>
          </a:p>
          <a:p>
            <a:pPr lvl="1"/>
            <a:r>
              <a:rPr lang="nl-NL" dirty="0"/>
              <a:t>Ook: </a:t>
            </a:r>
            <a:r>
              <a:rPr lang="nl-NL" dirty="0">
                <a:hlinkClick r:id="rId3"/>
              </a:rPr>
              <a:t>Arel PP8</a:t>
            </a:r>
            <a:endParaRPr lang="nl-NL" dirty="0"/>
          </a:p>
          <a:p>
            <a:pPr lvl="1"/>
            <a:r>
              <a:rPr lang="nl-NL" dirty="0"/>
              <a:t>Ook: </a:t>
            </a:r>
            <a:r>
              <a:rPr lang="nl-NL" dirty="0" err="1">
                <a:hlinkClick r:id="rId4"/>
              </a:rPr>
              <a:t>Stuzzi</a:t>
            </a:r>
            <a:r>
              <a:rPr lang="nl-NL" dirty="0">
                <a:hlinkClick r:id="rId4"/>
              </a:rPr>
              <a:t> </a:t>
            </a:r>
            <a:r>
              <a:rPr lang="nl-NL" dirty="0" err="1">
                <a:hlinkClick r:id="rId4"/>
              </a:rPr>
              <a:t>Caterina</a:t>
            </a:r>
            <a:endParaRPr lang="nl-NL" dirty="0"/>
          </a:p>
          <a:p>
            <a:endParaRPr lang="nl-NL" dirty="0"/>
          </a:p>
          <a:p>
            <a:r>
              <a:rPr lang="nl-NL" dirty="0" err="1"/>
              <a:t>Key</a:t>
            </a:r>
            <a:r>
              <a:rPr lang="nl-NL" dirty="0"/>
              <a:t> </a:t>
            </a:r>
            <a:r>
              <a:rPr lang="nl-NL" dirty="0" err="1"/>
              <a:t>facts</a:t>
            </a:r>
            <a:r>
              <a:rPr lang="nl-NL" dirty="0"/>
              <a:t>: 6 Transistor, MG/LG portable</a:t>
            </a:r>
          </a:p>
          <a:p>
            <a:pPr lvl="1"/>
            <a:r>
              <a:rPr lang="nl-NL" dirty="0"/>
              <a:t>Breed 22cm (</a:t>
            </a:r>
            <a:r>
              <a:rPr lang="nl-NL" dirty="0" err="1"/>
              <a:t>inc</a:t>
            </a:r>
            <a:r>
              <a:rPr lang="nl-NL" dirty="0"/>
              <a:t> afstemwiel)</a:t>
            </a:r>
          </a:p>
          <a:p>
            <a:pPr lvl="1"/>
            <a:r>
              <a:rPr lang="nl-NL" dirty="0"/>
              <a:t>Kostte FF159 plus </a:t>
            </a:r>
            <a:r>
              <a:rPr lang="nl-NL" dirty="0" err="1"/>
              <a:t>tax</a:t>
            </a:r>
            <a:r>
              <a:rPr lang="nl-NL" dirty="0"/>
              <a:t> </a:t>
            </a:r>
          </a:p>
          <a:p>
            <a:pPr lvl="1"/>
            <a:r>
              <a:rPr lang="nl-NL" dirty="0"/>
              <a:t>Kleuren Rood, Blauw, Antraciet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4D17DEB-751A-D194-E28B-06CC9A2AD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48CBD2A9-7747-64D2-80DF-1C09D66A33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346" y="1235077"/>
            <a:ext cx="3915707" cy="2603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449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7904B8-2F94-586B-F010-4A1E2F5867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47BDB7-382F-396E-16CF-12B850253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276"/>
            <a:ext cx="8229600" cy="970451"/>
          </a:xfrm>
        </p:spPr>
        <p:txBody>
          <a:bodyPr>
            <a:normAutofit/>
          </a:bodyPr>
          <a:lstStyle/>
          <a:p>
            <a:r>
              <a:rPr lang="nl-NL" dirty="0"/>
              <a:t>Serie R en C: Ballastcondensator?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1BB7592-A182-6264-692A-5C0F26874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30</a:t>
            </a:fld>
            <a:endParaRPr lang="nl-NL"/>
          </a:p>
        </p:txBody>
      </p:sp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06CD5652-3ACD-CEA8-EEB6-E42C3B4BD2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041883"/>
            <a:ext cx="6161701" cy="5314467"/>
          </a:xfrm>
        </p:spPr>
      </p:pic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1AA9FAE0-78DB-0A9D-9798-DA4EA5670ED6}"/>
              </a:ext>
            </a:extLst>
          </p:cNvPr>
          <p:cNvSpPr txBox="1">
            <a:spLocks/>
          </p:cNvSpPr>
          <p:nvPr/>
        </p:nvSpPr>
        <p:spPr>
          <a:xfrm>
            <a:off x="457200" y="1196752"/>
            <a:ext cx="2602632" cy="53866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Nu met </a:t>
            </a:r>
            <a:br>
              <a:rPr lang="nl-NL" dirty="0"/>
            </a:br>
            <a:r>
              <a:rPr lang="nl-NL" dirty="0"/>
              <a:t>variabele f</a:t>
            </a:r>
          </a:p>
          <a:p>
            <a:endParaRPr lang="nl-NL" dirty="0"/>
          </a:p>
          <a:p>
            <a:r>
              <a:rPr lang="nl-NL" dirty="0"/>
              <a:t>HPF High Pass Filter</a:t>
            </a:r>
          </a:p>
          <a:p>
            <a:endParaRPr lang="nl-NL" dirty="0"/>
          </a:p>
          <a:p>
            <a:r>
              <a:rPr lang="nl-NL" dirty="0"/>
              <a:t>Spanning verdeelt in U</a:t>
            </a:r>
            <a:r>
              <a:rPr lang="nl-NL" baseline="-25000" dirty="0"/>
              <a:t>C</a:t>
            </a:r>
            <a:r>
              <a:rPr lang="nl-NL" dirty="0"/>
              <a:t> en U</a:t>
            </a:r>
            <a:r>
              <a:rPr lang="nl-NL" baseline="-25000" dirty="0"/>
              <a:t>R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030776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A6CDF6-A74C-BF66-8F5F-93D5EF893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Theorie: RC product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DCBE3D7-52A0-9A69-F533-3DAA512C91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42594"/>
          </a:xfrm>
        </p:spPr>
        <p:txBody>
          <a:bodyPr/>
          <a:lstStyle/>
          <a:p>
            <a:r>
              <a:rPr lang="nl-NL" dirty="0"/>
              <a:t>Voor welke f zijn Z</a:t>
            </a:r>
            <a:r>
              <a:rPr lang="nl-NL" baseline="-25000" dirty="0"/>
              <a:t>C</a:t>
            </a:r>
            <a:r>
              <a:rPr lang="nl-NL" dirty="0"/>
              <a:t> en R gelijk?</a:t>
            </a:r>
          </a:p>
          <a:p>
            <a:endParaRPr lang="nl-NL" dirty="0">
              <a:solidFill>
                <a:srgbClr val="FF0000"/>
              </a:solidFill>
            </a:endParaRPr>
          </a:p>
          <a:p>
            <a:endParaRPr lang="nl-NL" dirty="0">
              <a:solidFill>
                <a:srgbClr val="FF0000"/>
              </a:solidFill>
            </a:endParaRPr>
          </a:p>
          <a:p>
            <a:endParaRPr lang="nl-NL" dirty="0">
              <a:solidFill>
                <a:srgbClr val="FF0000"/>
              </a:solidFill>
            </a:endParaRPr>
          </a:p>
          <a:p>
            <a:endParaRPr lang="nl-NL" dirty="0">
              <a:solidFill>
                <a:srgbClr val="FF0000"/>
              </a:solidFill>
            </a:endParaRPr>
          </a:p>
          <a:p>
            <a:r>
              <a:rPr lang="nl-NL" dirty="0"/>
              <a:t>Rekenmachine:</a:t>
            </a:r>
            <a:r>
              <a:rPr lang="nl-NL" dirty="0">
                <a:solidFill>
                  <a:srgbClr val="FF0000"/>
                </a:solidFill>
              </a:rPr>
              <a:t> 1 / 2π = 0,159…</a:t>
            </a:r>
          </a:p>
          <a:p>
            <a:r>
              <a:rPr lang="nl-NL" dirty="0"/>
              <a:t>Vuistregel afsnijfrequentie: </a:t>
            </a:r>
            <a:r>
              <a:rPr lang="nl-NL" dirty="0">
                <a:solidFill>
                  <a:srgbClr val="FF0000"/>
                </a:solidFill>
              </a:rPr>
              <a:t>f = 160 / RC</a:t>
            </a:r>
            <a:r>
              <a:rPr lang="nl-NL" baseline="-25000" dirty="0"/>
              <a:t>(ms) </a:t>
            </a:r>
            <a:endParaRPr lang="nl-NL" dirty="0"/>
          </a:p>
          <a:p>
            <a:r>
              <a:rPr lang="nl-NL" dirty="0"/>
              <a:t>Afsnijfrequentie 160/9,4ms = 17 Hz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993C95A-3957-B75A-0383-403F76F76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31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9300F401-2370-A2D0-BB2F-07D3636A93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089251"/>
            <a:ext cx="4608512" cy="2000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0458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079D5F-1F67-8486-1B6E-A8DC59845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5. Luisteren en Conclusies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5392DDD-E7DA-F5F2-D1A5-48681A1933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Probeer Radio Paradijs</a:t>
            </a:r>
          </a:p>
          <a:p>
            <a:r>
              <a:rPr lang="nl-NL" dirty="0"/>
              <a:t>Probeer </a:t>
            </a:r>
            <a:r>
              <a:rPr lang="nl-NL" dirty="0" err="1"/>
              <a:t>Lyca</a:t>
            </a:r>
            <a:r>
              <a:rPr lang="nl-NL" dirty="0"/>
              <a:t> 1458</a:t>
            </a:r>
          </a:p>
          <a:p>
            <a:endParaRPr lang="nl-NL" dirty="0"/>
          </a:p>
          <a:p>
            <a:r>
              <a:rPr lang="nl-NL" dirty="0"/>
              <a:t>Probeer Huiszender</a:t>
            </a:r>
            <a:br>
              <a:rPr lang="nl-NL" dirty="0"/>
            </a:br>
            <a:r>
              <a:rPr lang="nl-NL" dirty="0"/>
              <a:t>Grootste Franse rocker ooit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C624B2F-FC58-E9F5-2ACC-950DD1929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45660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4426AD-955A-AB14-832A-3C9679355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Johnny </a:t>
            </a:r>
            <a:r>
              <a:rPr lang="nl-NL" dirty="0" err="1"/>
              <a:t>Hallyday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08FAD48-9079-B725-3130-D4FB074272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984" y="1600200"/>
            <a:ext cx="4258816" cy="4525963"/>
          </a:xfrm>
        </p:spPr>
        <p:txBody>
          <a:bodyPr/>
          <a:lstStyle/>
          <a:p>
            <a:r>
              <a:rPr lang="nl-NL" dirty="0">
                <a:hlinkClick r:id="rId2"/>
              </a:rPr>
              <a:t>Johnny </a:t>
            </a:r>
            <a:r>
              <a:rPr lang="nl-NL" dirty="0" err="1">
                <a:hlinkClick r:id="rId2"/>
              </a:rPr>
              <a:t>Hallyday</a:t>
            </a:r>
            <a:r>
              <a:rPr lang="nl-NL" dirty="0"/>
              <a:t>, </a:t>
            </a:r>
            <a:br>
              <a:rPr lang="nl-NL" dirty="0"/>
            </a:br>
            <a:r>
              <a:rPr lang="nl-NL" dirty="0"/>
              <a:t>1943-2017</a:t>
            </a:r>
          </a:p>
          <a:p>
            <a:r>
              <a:rPr lang="nl-NL" dirty="0"/>
              <a:t>De Francofone Elvis</a:t>
            </a:r>
          </a:p>
          <a:p>
            <a:r>
              <a:rPr lang="nl-NL" dirty="0"/>
              <a:t>100 </a:t>
            </a:r>
            <a:r>
              <a:rPr lang="nl-NL" dirty="0" err="1"/>
              <a:t>Mln</a:t>
            </a:r>
            <a:r>
              <a:rPr lang="nl-NL" dirty="0"/>
              <a:t> platen, </a:t>
            </a:r>
            <a:br>
              <a:rPr lang="nl-NL" dirty="0"/>
            </a:br>
            <a:r>
              <a:rPr lang="nl-NL" dirty="0"/>
              <a:t>42x nummer 1</a:t>
            </a:r>
          </a:p>
          <a:p>
            <a:endParaRPr lang="nl-NL" dirty="0"/>
          </a:p>
          <a:p>
            <a:r>
              <a:rPr lang="nl-NL" dirty="0"/>
              <a:t>In Nederland vrijwel </a:t>
            </a:r>
            <a:br>
              <a:rPr lang="nl-NL" dirty="0"/>
            </a:br>
            <a:r>
              <a:rPr lang="nl-NL" dirty="0"/>
              <a:t>onbekend</a:t>
            </a:r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7DB53AE-CEED-EA71-14AB-5E960E332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33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2CC0781-93C1-E9FE-4AF5-C905966E0E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18791"/>
            <a:ext cx="3813313" cy="520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265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D04F4F-2C2D-42A8-9FDB-DAE49FE12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Conclusies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98B0995-8A96-4A2D-B543-8473E7C36A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Leuk Frans portable radiootje</a:t>
            </a:r>
          </a:p>
          <a:p>
            <a:r>
              <a:rPr lang="nl-NL" dirty="0"/>
              <a:t>Schema wat simpeler dan bv. Sharpie</a:t>
            </a:r>
          </a:p>
          <a:p>
            <a:r>
              <a:rPr lang="nl-NL" dirty="0" err="1"/>
              <a:t>Formule’s</a:t>
            </a:r>
            <a:r>
              <a:rPr lang="nl-NL" dirty="0"/>
              <a:t> doorrekenen van</a:t>
            </a:r>
          </a:p>
          <a:p>
            <a:pPr lvl="1"/>
            <a:r>
              <a:rPr lang="nl-NL" dirty="0"/>
              <a:t>Schaalverdeling Capa / </a:t>
            </a:r>
            <a:r>
              <a:rPr lang="nl-NL" dirty="0" err="1"/>
              <a:t>Golfl</a:t>
            </a:r>
            <a:r>
              <a:rPr lang="nl-NL" dirty="0"/>
              <a:t> lineair</a:t>
            </a:r>
          </a:p>
          <a:p>
            <a:pPr lvl="1"/>
            <a:r>
              <a:rPr lang="nl-NL" dirty="0"/>
              <a:t>Uitgangsvermogen van SEPP </a:t>
            </a:r>
            <a:r>
              <a:rPr lang="nl-NL" dirty="0">
                <a:solidFill>
                  <a:srgbClr val="FF0000"/>
                </a:solidFill>
              </a:rPr>
              <a:t>V</a:t>
            </a:r>
            <a:r>
              <a:rPr lang="nl-NL" baseline="30000" dirty="0">
                <a:solidFill>
                  <a:srgbClr val="FF0000"/>
                </a:solidFill>
              </a:rPr>
              <a:t>2</a:t>
            </a:r>
            <a:r>
              <a:rPr lang="nl-NL" dirty="0">
                <a:solidFill>
                  <a:srgbClr val="FF0000"/>
                </a:solidFill>
              </a:rPr>
              <a:t> / 8Z</a:t>
            </a:r>
          </a:p>
          <a:p>
            <a:pPr lvl="1"/>
            <a:r>
              <a:rPr lang="nl-NL" dirty="0"/>
              <a:t>Afsnijfrequentie met </a:t>
            </a:r>
            <a:r>
              <a:rPr lang="nl-NL" dirty="0">
                <a:solidFill>
                  <a:srgbClr val="FF0000"/>
                </a:solidFill>
              </a:rPr>
              <a:t>160/RC</a:t>
            </a:r>
          </a:p>
          <a:p>
            <a:r>
              <a:rPr lang="nl-NL" dirty="0" err="1"/>
              <a:t>Middenaftak</a:t>
            </a:r>
            <a:r>
              <a:rPr lang="nl-NL" dirty="0"/>
              <a:t> batterij vervangen met </a:t>
            </a:r>
            <a:r>
              <a:rPr lang="nl-NL" dirty="0" err="1"/>
              <a:t>elcootje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BA624F3-3FB8-4D6B-A1CF-F28337326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12831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ECD008-5B77-86CD-304F-A21DC9C57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Vooruitblik LC-Kring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3127EFD-B41D-AA06-86EB-8A9321C96A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/>
          <a:lstStyle/>
          <a:p>
            <a:r>
              <a:rPr lang="nl-NL" dirty="0"/>
              <a:t>9 juli – </a:t>
            </a:r>
            <a:br>
              <a:rPr lang="nl-NL" dirty="0"/>
            </a:br>
            <a:r>
              <a:rPr lang="nl-NL" dirty="0"/>
              <a:t>Tropenband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Augustus is LCK-vakantie</a:t>
            </a:r>
          </a:p>
          <a:p>
            <a:endParaRPr lang="nl-NL" dirty="0"/>
          </a:p>
          <a:p>
            <a:r>
              <a:rPr lang="nl-NL" dirty="0"/>
              <a:t>10 sept – Enkelzijband 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23BCF4E-71C2-26E4-324A-DED7BC6FB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35</a:t>
            </a:fld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BE6C8AF-5137-79AE-489D-8B8BA07150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417638"/>
            <a:ext cx="5242667" cy="1762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2216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9E394-A954-1111-3FF9-129B6B51F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Meenemen / Tonen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D23043-BF58-216F-C94E-3DF75F5ADA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/>
              <a:t>Clarville</a:t>
            </a:r>
            <a:r>
              <a:rPr lang="nl-NL" dirty="0"/>
              <a:t> PP8</a:t>
            </a:r>
          </a:p>
          <a:p>
            <a:r>
              <a:rPr lang="nl-NL" dirty="0"/>
              <a:t>Sharpie, Henriette</a:t>
            </a:r>
          </a:p>
          <a:p>
            <a:r>
              <a:rPr lang="nl-NL" dirty="0" err="1"/>
              <a:t>Grundig</a:t>
            </a:r>
            <a:r>
              <a:rPr lang="nl-NL" dirty="0"/>
              <a:t> Prima Boy</a:t>
            </a:r>
          </a:p>
          <a:p>
            <a:endParaRPr lang="nl-NL" dirty="0"/>
          </a:p>
          <a:p>
            <a:r>
              <a:rPr lang="nl-NL" dirty="0"/>
              <a:t>Huiszender aan met Johnny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2242B4-21EC-3EAB-A9EC-0AEAE78EA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604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F5E837-7872-AF83-7038-BB40AA6B5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Transistorradios</a:t>
            </a:r>
            <a:r>
              <a:rPr lang="nl-NL" dirty="0"/>
              <a:t> vanaf 1956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E80BA9F-B79A-01C6-F593-AB2CEB307F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/>
          <a:lstStyle/>
          <a:p>
            <a:r>
              <a:rPr lang="nl-NL" dirty="0"/>
              <a:t>Arel </a:t>
            </a:r>
            <a:r>
              <a:rPr lang="nl-NL" dirty="0">
                <a:hlinkClick r:id="rId2"/>
              </a:rPr>
              <a:t>Solistor 455</a:t>
            </a:r>
            <a:endParaRPr lang="nl-NL" dirty="0"/>
          </a:p>
          <a:p>
            <a:r>
              <a:rPr lang="nl-NL" dirty="0"/>
              <a:t>CIRM </a:t>
            </a:r>
            <a:r>
              <a:rPr lang="nl-NL" dirty="0">
                <a:hlinkClick r:id="rId3"/>
              </a:rPr>
              <a:t>Caddy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/>
              <a:t>(tafelmodel)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Nog </a:t>
            </a:r>
            <a:r>
              <a:rPr lang="nl-NL" dirty="0" err="1"/>
              <a:t>vòòr</a:t>
            </a:r>
            <a:r>
              <a:rPr lang="nl-NL" dirty="0"/>
              <a:t> de </a:t>
            </a:r>
            <a:br>
              <a:rPr lang="nl-NL" dirty="0"/>
            </a:br>
            <a:r>
              <a:rPr lang="nl-NL" dirty="0"/>
              <a:t>Sharpie (1957)!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Bron: </a:t>
            </a:r>
            <a:r>
              <a:rPr lang="nl-NL" dirty="0">
                <a:hlinkClick r:id="rId4"/>
              </a:rPr>
              <a:t>DocTSF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016F0E5-ABEE-0604-E119-8C2CA6963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4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2D545C0-2A87-193C-03CE-9DA426C264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380970"/>
            <a:ext cx="5227860" cy="3740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891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89D28A-3C96-F2B2-16F2-43AD25138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Kenmerken Franse Portables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8ED9BA1-A1D3-8FCB-9696-E9D661D047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/>
          <a:lstStyle/>
          <a:p>
            <a:r>
              <a:rPr lang="nl-NL" dirty="0"/>
              <a:t>Gebruik van platte batterijen 2x4,5V</a:t>
            </a:r>
          </a:p>
          <a:p>
            <a:endParaRPr lang="nl-NL" dirty="0"/>
          </a:p>
          <a:p>
            <a:r>
              <a:rPr lang="nl-NL" dirty="0"/>
              <a:t>Aansluiting Auto-antenne</a:t>
            </a:r>
          </a:p>
          <a:p>
            <a:endParaRPr lang="nl-NL" dirty="0"/>
          </a:p>
          <a:p>
            <a:r>
              <a:rPr lang="nl-NL" dirty="0"/>
              <a:t>Altijd Lange Golf, belangrijk in Frankrijk</a:t>
            </a:r>
          </a:p>
          <a:p>
            <a:pPr lvl="1"/>
            <a:r>
              <a:rPr lang="nl-NL" dirty="0"/>
              <a:t>GO = Grandes </a:t>
            </a:r>
            <a:r>
              <a:rPr lang="nl-NL" dirty="0" err="1"/>
              <a:t>Ondes</a:t>
            </a:r>
            <a:endParaRPr lang="nl-NL" dirty="0"/>
          </a:p>
          <a:p>
            <a:pPr lvl="1"/>
            <a:r>
              <a:rPr lang="nl-NL" dirty="0"/>
              <a:t>PO = </a:t>
            </a:r>
            <a:r>
              <a:rPr lang="nl-NL" dirty="0" err="1"/>
              <a:t>Petites</a:t>
            </a:r>
            <a:r>
              <a:rPr lang="nl-NL" dirty="0"/>
              <a:t> </a:t>
            </a:r>
            <a:r>
              <a:rPr lang="nl-NL" dirty="0" err="1"/>
              <a:t>Ondes</a:t>
            </a:r>
            <a:r>
              <a:rPr lang="nl-NL" dirty="0"/>
              <a:t>, MG</a:t>
            </a:r>
          </a:p>
          <a:p>
            <a:pPr lvl="1"/>
            <a:r>
              <a:rPr lang="nl-NL" dirty="0"/>
              <a:t>OC = </a:t>
            </a:r>
            <a:r>
              <a:rPr lang="nl-NL" dirty="0" err="1"/>
              <a:t>Ondes</a:t>
            </a:r>
            <a:r>
              <a:rPr lang="nl-NL" dirty="0"/>
              <a:t> </a:t>
            </a:r>
            <a:r>
              <a:rPr lang="nl-NL" dirty="0" err="1"/>
              <a:t>Courtes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A5CF1E4-7FF7-6E4E-F43D-E5928EADC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6981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D8CE1A-6EB3-9A24-C7E5-1323DFAFC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Rond 1972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77C15C6-97EC-B368-A1B7-053052FD21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/>
          </a:bodyPr>
          <a:lstStyle/>
          <a:p>
            <a:r>
              <a:rPr lang="nl-NL" dirty="0"/>
              <a:t>Hadden blauwe</a:t>
            </a:r>
          </a:p>
          <a:p>
            <a:r>
              <a:rPr lang="nl-NL" dirty="0"/>
              <a:t>Zus, moeder: niks</a:t>
            </a:r>
          </a:p>
          <a:p>
            <a:r>
              <a:rPr lang="nl-NL" dirty="0"/>
              <a:t>Broer: Ruitje</a:t>
            </a:r>
          </a:p>
          <a:p>
            <a:r>
              <a:rPr lang="nl-NL" dirty="0"/>
              <a:t>Zelf: dacht Philips, </a:t>
            </a:r>
            <a:br>
              <a:rPr lang="nl-NL" dirty="0"/>
            </a:br>
            <a:r>
              <a:rPr lang="nl-NL" dirty="0"/>
              <a:t>maar </a:t>
            </a:r>
            <a:r>
              <a:rPr lang="nl-NL" dirty="0">
                <a:hlinkClick r:id="rId2"/>
              </a:rPr>
              <a:t>geen Philips </a:t>
            </a:r>
            <a:br>
              <a:rPr lang="nl-NL" dirty="0">
                <a:hlinkClick r:id="rId2"/>
              </a:rPr>
            </a:br>
            <a:r>
              <a:rPr lang="nl-NL" dirty="0" err="1">
                <a:hlinkClick r:id="rId2"/>
              </a:rPr>
              <a:t>equiv</a:t>
            </a:r>
            <a:r>
              <a:rPr lang="nl-NL" dirty="0"/>
              <a:t> bekend</a:t>
            </a:r>
          </a:p>
          <a:p>
            <a:endParaRPr lang="nl-NL" dirty="0"/>
          </a:p>
          <a:p>
            <a:r>
              <a:rPr lang="nl-NL" dirty="0"/>
              <a:t>Feb 2006: </a:t>
            </a:r>
            <a:r>
              <a:rPr lang="nl-NL" dirty="0">
                <a:hlinkClick r:id="rId3"/>
              </a:rPr>
              <a:t>Grijze via Marktplaats </a:t>
            </a:r>
            <a:r>
              <a:rPr lang="nl-NL" dirty="0"/>
              <a:t>voor 5€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3CC15A-6573-7C70-AE9E-8884F4762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6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DA750F5-BB49-80D5-B4C4-D3C9F8F06D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350762"/>
            <a:ext cx="4916759" cy="393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0918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ABDD46-7B1F-2CE4-81D3-DE70EABB8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2. Schemabespreking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93A8F2B-FFF0-E3D4-E912-A7AD6A459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7</a:t>
            </a:fld>
            <a:endParaRPr lang="nl-NL"/>
          </a:p>
        </p:txBody>
      </p:sp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51A40202-329B-0019-18A1-1477723EE9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1417638"/>
            <a:ext cx="8678159" cy="516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87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75AD57-FAF1-013D-A569-144264C1F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5266928" cy="1143000"/>
          </a:xfrm>
        </p:spPr>
        <p:txBody>
          <a:bodyPr/>
          <a:lstStyle/>
          <a:p>
            <a:r>
              <a:rPr lang="nl-NL" dirty="0"/>
              <a:t>PP8 versus </a:t>
            </a:r>
            <a:r>
              <a:rPr lang="nl-NL" dirty="0">
                <a:hlinkClick r:id="rId2"/>
              </a:rPr>
              <a:t>Sharpie</a:t>
            </a:r>
            <a:endParaRPr lang="nl-NL" dirty="0"/>
          </a:p>
        </p:txBody>
      </p:sp>
      <p:graphicFrame>
        <p:nvGraphicFramePr>
          <p:cNvPr id="5" name="Tijdelijke aanduiding voor inhoud 4">
            <a:extLst>
              <a:ext uri="{FF2B5EF4-FFF2-40B4-BE49-F238E27FC236}">
                <a16:creationId xmlns:a16="http://schemas.microsoft.com/office/drawing/2014/main" id="{31A1A4AA-1319-A619-E296-D5560BB76F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3684202"/>
              </p:ext>
            </p:extLst>
          </p:nvPr>
        </p:nvGraphicFramePr>
        <p:xfrm>
          <a:off x="1043608" y="2636912"/>
          <a:ext cx="7355160" cy="362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1720">
                  <a:extLst>
                    <a:ext uri="{9D8B030D-6E8A-4147-A177-3AD203B41FA5}">
                      <a16:colId xmlns:a16="http://schemas.microsoft.com/office/drawing/2014/main" val="3384343866"/>
                    </a:ext>
                  </a:extLst>
                </a:gridCol>
                <a:gridCol w="2451720">
                  <a:extLst>
                    <a:ext uri="{9D8B030D-6E8A-4147-A177-3AD203B41FA5}">
                      <a16:colId xmlns:a16="http://schemas.microsoft.com/office/drawing/2014/main" val="3516557035"/>
                    </a:ext>
                  </a:extLst>
                </a:gridCol>
                <a:gridCol w="2451720">
                  <a:extLst>
                    <a:ext uri="{9D8B030D-6E8A-4147-A177-3AD203B41FA5}">
                      <a16:colId xmlns:a16="http://schemas.microsoft.com/office/drawing/2014/main" val="1329034981"/>
                    </a:ext>
                  </a:extLst>
                </a:gridCol>
              </a:tblGrid>
              <a:tr h="346181">
                <a:tc>
                  <a:txBody>
                    <a:bodyPr/>
                    <a:lstStyle/>
                    <a:p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 err="1"/>
                        <a:t>Clarville</a:t>
                      </a:r>
                      <a:r>
                        <a:rPr lang="nl-NL" sz="2800" dirty="0"/>
                        <a:t> PP8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Philips Sharpie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9317730"/>
                  </a:ext>
                </a:extLst>
              </a:tr>
              <a:tr h="346181">
                <a:tc>
                  <a:txBody>
                    <a:bodyPr/>
                    <a:lstStyle/>
                    <a:p>
                      <a:r>
                        <a:rPr lang="nl-NL" sz="2800" dirty="0"/>
                        <a:t>Jaar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1962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1957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4792448"/>
                  </a:ext>
                </a:extLst>
              </a:tr>
              <a:tr h="346181">
                <a:tc>
                  <a:txBody>
                    <a:bodyPr/>
                    <a:lstStyle/>
                    <a:p>
                      <a:r>
                        <a:rPr lang="nl-NL" sz="2800" dirty="0"/>
                        <a:t>Transistors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0957277"/>
                  </a:ext>
                </a:extLst>
              </a:tr>
              <a:tr h="346181">
                <a:tc>
                  <a:txBody>
                    <a:bodyPr/>
                    <a:lstStyle/>
                    <a:p>
                      <a:r>
                        <a:rPr lang="nl-NL" sz="2800" dirty="0"/>
                        <a:t>Weerstanden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4505183"/>
                  </a:ext>
                </a:extLst>
              </a:tr>
              <a:tr h="346181">
                <a:tc>
                  <a:txBody>
                    <a:bodyPr/>
                    <a:lstStyle/>
                    <a:p>
                      <a:r>
                        <a:rPr lang="nl-NL" sz="2800" dirty="0"/>
                        <a:t>Condensators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38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1323471"/>
                  </a:ext>
                </a:extLst>
              </a:tr>
              <a:tr h="346181">
                <a:tc>
                  <a:txBody>
                    <a:bodyPr/>
                    <a:lstStyle/>
                    <a:p>
                      <a:r>
                        <a:rPr lang="nl-NL" sz="2800" dirty="0"/>
                        <a:t>LF trafo’s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4889916"/>
                  </a:ext>
                </a:extLst>
              </a:tr>
              <a:tr h="346181">
                <a:tc>
                  <a:txBody>
                    <a:bodyPr/>
                    <a:lstStyle/>
                    <a:p>
                      <a:r>
                        <a:rPr lang="nl-NL" sz="2800" dirty="0"/>
                        <a:t>HF/MF kringen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9921289"/>
                  </a:ext>
                </a:extLst>
              </a:tr>
            </a:tbl>
          </a:graphicData>
        </a:graphic>
      </p:graphicFrame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FF044FA-41D5-933E-F7D5-84F8C56DC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8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534758F-DBB2-7385-CC1D-7A6346F560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839" y="267065"/>
            <a:ext cx="2824088" cy="2118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0601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60CBFF-FEE5-246F-7D4E-9A8FFE486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4474840" cy="1143000"/>
          </a:xfrm>
        </p:spPr>
        <p:txBody>
          <a:bodyPr/>
          <a:lstStyle/>
          <a:p>
            <a:r>
              <a:rPr lang="nl-NL" dirty="0"/>
              <a:t>Antennekring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E742D1F-AD6B-B55A-7807-9A3B6A1748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762872" cy="4525963"/>
          </a:xfrm>
        </p:spPr>
        <p:txBody>
          <a:bodyPr/>
          <a:lstStyle/>
          <a:p>
            <a:r>
              <a:rPr lang="nl-NL" dirty="0" err="1"/>
              <a:t>Varco</a:t>
            </a:r>
            <a:r>
              <a:rPr lang="nl-NL" dirty="0"/>
              <a:t> direct aan ferriet</a:t>
            </a:r>
          </a:p>
          <a:p>
            <a:r>
              <a:rPr lang="nl-NL" dirty="0"/>
              <a:t>Kleine wikkeling naar V1</a:t>
            </a:r>
          </a:p>
          <a:p>
            <a:r>
              <a:rPr lang="nl-NL" dirty="0"/>
              <a:t>AUTO op deel van GO spoel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1051D2F-0813-C21C-69CC-DBEC690A2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9</a:t>
            </a:fld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091C54E8-E821-38E9-7F9D-7661ADFA1C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71" y="731837"/>
            <a:ext cx="3168352" cy="5862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2981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2181</TotalTime>
  <Words>946</Words>
  <Application>Microsoft Office PowerPoint</Application>
  <PresentationFormat>Diavoorstelling (4:3)</PresentationFormat>
  <Paragraphs>262</Paragraphs>
  <Slides>36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36</vt:i4>
      </vt:variant>
    </vt:vector>
  </HeadingPairs>
  <TitlesOfParts>
    <vt:vector size="41" baseType="lpstr">
      <vt:lpstr>Arial</vt:lpstr>
      <vt:lpstr>Calibri</vt:lpstr>
      <vt:lpstr>Calibri</vt:lpstr>
      <vt:lpstr>Wingdings</vt:lpstr>
      <vt:lpstr>Kantoorthema</vt:lpstr>
      <vt:lpstr>Clarville  PP8 (1962)</vt:lpstr>
      <vt:lpstr>Wat gaan we doen</vt:lpstr>
      <vt:lpstr>1. Franse portables</vt:lpstr>
      <vt:lpstr>Transistorradios vanaf 1956</vt:lpstr>
      <vt:lpstr>Kenmerken Franse Portables</vt:lpstr>
      <vt:lpstr>Rond 1972</vt:lpstr>
      <vt:lpstr>2. Schemabespreking</vt:lpstr>
      <vt:lpstr>PP8 versus Sharpie</vt:lpstr>
      <vt:lpstr>Antennekring</vt:lpstr>
      <vt:lpstr>Mengtrap</vt:lpstr>
      <vt:lpstr>Tweetraps MF versterker</vt:lpstr>
      <vt:lpstr>Tweetraps LF versterker</vt:lpstr>
      <vt:lpstr>PowerPoint-presentatie</vt:lpstr>
      <vt:lpstr>Luidspreker aansluiting</vt:lpstr>
      <vt:lpstr>De afstemcondensator</vt:lpstr>
      <vt:lpstr>Onderzoekje naar de schaal</vt:lpstr>
      <vt:lpstr>Schaal details</vt:lpstr>
      <vt:lpstr>3. De advertentie</vt:lpstr>
      <vt:lpstr>Mooi, strak, modern ???</vt:lpstr>
      <vt:lpstr>Halfgeleiders natellen</vt:lpstr>
      <vt:lpstr>PowerPoint-presentatie</vt:lpstr>
      <vt:lpstr>Spanningsdrempel</vt:lpstr>
      <vt:lpstr>Voorzieningen</vt:lpstr>
      <vt:lpstr>Meer voorzieningen</vt:lpstr>
      <vt:lpstr>Defenestratie-test is no-go</vt:lpstr>
      <vt:lpstr>4. Voeden met 9V batterij</vt:lpstr>
      <vt:lpstr>Voeding ingebouwd</vt:lpstr>
      <vt:lpstr>Luidspreker op middenaftakking</vt:lpstr>
      <vt:lpstr>Extra luidsprekercondensator</vt:lpstr>
      <vt:lpstr>Serie R en C: Ballastcondensator?</vt:lpstr>
      <vt:lpstr>Theorie: RC product</vt:lpstr>
      <vt:lpstr>5. Luisteren en Conclusies</vt:lpstr>
      <vt:lpstr>Johnny Hallyday</vt:lpstr>
      <vt:lpstr>Conclusies</vt:lpstr>
      <vt:lpstr>Vooruitblik LC-Kring</vt:lpstr>
      <vt:lpstr>Meenemen / Tonen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Gerard</dc:creator>
  <cp:lastModifiedBy>Gerard Tel</cp:lastModifiedBy>
  <cp:revision>78</cp:revision>
  <dcterms:created xsi:type="dcterms:W3CDTF">2019-01-19T09:21:01Z</dcterms:created>
  <dcterms:modified xsi:type="dcterms:W3CDTF">2025-06-11T08:24:09Z</dcterms:modified>
</cp:coreProperties>
</file>