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78" r:id="rId3"/>
    <p:sldId id="328" r:id="rId4"/>
    <p:sldId id="334" r:id="rId5"/>
    <p:sldId id="335" r:id="rId6"/>
    <p:sldId id="337" r:id="rId7"/>
    <p:sldId id="336" r:id="rId8"/>
    <p:sldId id="344" r:id="rId9"/>
    <p:sldId id="338" r:id="rId10"/>
    <p:sldId id="329" r:id="rId11"/>
    <p:sldId id="339" r:id="rId12"/>
    <p:sldId id="340" r:id="rId13"/>
    <p:sldId id="346" r:id="rId14"/>
    <p:sldId id="341" r:id="rId15"/>
    <p:sldId id="342" r:id="rId16"/>
    <p:sldId id="343" r:id="rId17"/>
    <p:sldId id="371" r:id="rId18"/>
    <p:sldId id="345" r:id="rId19"/>
    <p:sldId id="347" r:id="rId20"/>
    <p:sldId id="369" r:id="rId21"/>
    <p:sldId id="330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31" r:id="rId32"/>
    <p:sldId id="358" r:id="rId33"/>
    <p:sldId id="360" r:id="rId34"/>
    <p:sldId id="359" r:id="rId35"/>
    <p:sldId id="361" r:id="rId36"/>
    <p:sldId id="362" r:id="rId37"/>
    <p:sldId id="363" r:id="rId38"/>
    <p:sldId id="364" r:id="rId39"/>
    <p:sldId id="348" r:id="rId40"/>
    <p:sldId id="332" r:id="rId41"/>
    <p:sldId id="365" r:id="rId42"/>
    <p:sldId id="366" r:id="rId43"/>
    <p:sldId id="367" r:id="rId44"/>
    <p:sldId id="368" r:id="rId45"/>
    <p:sldId id="326" r:id="rId46"/>
    <p:sldId id="370" r:id="rId47"/>
    <p:sldId id="327" r:id="rId4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4-6-2026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4-6-2026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4-6-2026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4-6-2026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4-6-2026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4-6-2026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museum.org/r/aristona_ra3133a.html" TargetMode="External"/><Relationship Id="rId2" Type="http://schemas.openxmlformats.org/officeDocument/2006/relationships/hyperlink" Target="https://www.radiomuseum.org/r/radiola_ra3133ara_313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radiomuseum.org/tubes/tube_ebc81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shkent" TargetMode="External"/><Relationship Id="rId2" Type="http://schemas.openxmlformats.org/officeDocument/2006/relationships/hyperlink" Target="https://en.wikipedia.org/wiki/Ashgab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Berom%C3%BCnster" TargetMode="External"/><Relationship Id="rId2" Type="http://schemas.openxmlformats.org/officeDocument/2006/relationships/hyperlink" Target="https://gerardtel.nl/Articles/KompasKop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nl.wikipedia.org/wiki/Potjomki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gerardtel.nl/Pres/Tropen.ppt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erardtel.nl/Sets/Kaketoe.htm" TargetMode="External"/><Relationship Id="rId2" Type="http://schemas.openxmlformats.org/officeDocument/2006/relationships/hyperlink" Target="https://gerardtel.nl/Sets/Toekan.ht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gerardtel.nl/Sets/SloFX6.ht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wav"/><Relationship Id="rId7" Type="http://schemas.openxmlformats.org/officeDocument/2006/relationships/image" Target="../media/image3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s://gerardtel.nl/Sets/Toekan.htm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erardtel.nl/Pres/PhilB4X35T.pptx" TargetMode="External"/><Relationship Id="rId2" Type="http://schemas.openxmlformats.org/officeDocument/2006/relationships/hyperlink" Target="https://gerardtel.nl/Sets/Kaketo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erardtel.nl/Sets/Toekan.htm" TargetMode="External"/><Relationship Id="rId7" Type="http://schemas.openxmlformats.org/officeDocument/2006/relationships/image" Target="../media/image39.jpg"/><Relationship Id="rId2" Type="http://schemas.openxmlformats.org/officeDocument/2006/relationships/hyperlink" Target="https://gerardtel.nl/Sets/PhBX645U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rardtel.nl/Sets/Gcymom.htm" TargetMode="External"/><Relationship Id="rId5" Type="http://schemas.openxmlformats.org/officeDocument/2006/relationships/hyperlink" Target="https://gerardtel.nl/Sets/G80m.htm" TargetMode="External"/><Relationship Id="rId4" Type="http://schemas.openxmlformats.org/officeDocument/2006/relationships/hyperlink" Target="https://gerardtel.nl/Sets/VerKil.htm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gerardtel.nl/Sets/Phil3405.htm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gerardtel.nl/Sets/PhAE340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rardtel.nl/Sets/PhL4X26T.htm" TargetMode="External"/><Relationship Id="rId5" Type="http://schemas.openxmlformats.org/officeDocument/2006/relationships/hyperlink" Target="https://gerardtel.nl/Sets/PhL4X20T.htm" TargetMode="External"/><Relationship Id="rId4" Type="http://schemas.openxmlformats.org/officeDocument/2006/relationships/hyperlink" Target="https://gerardtel.nl/Sets/PhAE340523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gerardtel.nl/Sets/PhB3X91A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038225"/>
          </a:xfrm>
        </p:spPr>
        <p:txBody>
          <a:bodyPr/>
          <a:lstStyle/>
          <a:p>
            <a:r>
              <a:rPr lang="nl-NL" dirty="0"/>
              <a:t>Aristona SA3133A (1962)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58680" y="5301207"/>
            <a:ext cx="4320480" cy="1395115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LC-Kring 10 </a:t>
            </a:r>
            <a:r>
              <a:rPr lang="en-US" dirty="0" err="1"/>
              <a:t>juni</a:t>
            </a:r>
            <a:r>
              <a:rPr lang="en-US" dirty="0"/>
              <a:t> 2026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6DEF40C-3C53-7836-E56C-E19256772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6"/>
          <a:stretch>
            <a:fillRect/>
          </a:stretch>
        </p:blipFill>
        <p:spPr>
          <a:xfrm>
            <a:off x="784176" y="1628800"/>
            <a:ext cx="5660032" cy="36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A3067-65F0-86E2-DA57-98225EC5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Techniek van de Aristona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2FC46-A49E-38DB-C93B-C08964DB3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“Houten B3X91A”</a:t>
            </a:r>
          </a:p>
          <a:p>
            <a:r>
              <a:rPr lang="nl-NL" dirty="0"/>
              <a:t>Paar jaar later, 44cm</a:t>
            </a:r>
          </a:p>
          <a:p>
            <a:r>
              <a:rPr lang="nl-NL" dirty="0"/>
              <a:t>Ook: </a:t>
            </a:r>
            <a:r>
              <a:rPr lang="nl-NL" dirty="0">
                <a:hlinkClick r:id="rId2"/>
              </a:rPr>
              <a:t>Radiola RA3133A</a:t>
            </a:r>
            <a:endParaRPr lang="nl-NL" dirty="0"/>
          </a:p>
          <a:p>
            <a:r>
              <a:rPr lang="nl-NL" dirty="0"/>
              <a:t>Ook: </a:t>
            </a:r>
            <a:r>
              <a:rPr lang="nl-NL" dirty="0">
                <a:hlinkClick r:id="rId3"/>
              </a:rPr>
              <a:t>Aristona RA3133A</a:t>
            </a:r>
            <a:endParaRPr lang="nl-NL" dirty="0"/>
          </a:p>
          <a:p>
            <a:r>
              <a:rPr lang="nl-NL" dirty="0"/>
              <a:t>Typesticker over andere geplakt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E2EDF8-98F1-D907-5495-4B6B6793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9D3A4F-281D-8E6C-B2A0-3CAE75C89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79277"/>
            <a:ext cx="4775200" cy="18161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6FA456B-84BC-C957-A90F-D69B0ECB1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12" y="1600200"/>
            <a:ext cx="3098800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9C5E8-C14D-D1F4-40F1-4F8C149B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Toegepaste buizen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72A301-09AD-AAA7-C23B-CF98B5AE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Standaardsetje voor AM rond 1959</a:t>
            </a:r>
          </a:p>
          <a:p>
            <a:pPr lvl="1"/>
            <a:r>
              <a:rPr lang="nl-NL" dirty="0"/>
              <a:t>Mengbuis: ECH81</a:t>
            </a:r>
          </a:p>
          <a:p>
            <a:pPr lvl="1"/>
            <a:r>
              <a:rPr lang="nl-NL" dirty="0"/>
              <a:t>MF buis: EF89</a:t>
            </a:r>
          </a:p>
          <a:p>
            <a:pPr lvl="1"/>
            <a:r>
              <a:rPr lang="nl-NL" dirty="0"/>
              <a:t>Detectie en LF: </a:t>
            </a:r>
            <a:r>
              <a:rPr lang="nl-NL" dirty="0">
                <a:hlinkClick r:id="rId2"/>
              </a:rPr>
              <a:t>EBC81</a:t>
            </a:r>
            <a:r>
              <a:rPr lang="nl-NL" dirty="0"/>
              <a:t> (</a:t>
            </a:r>
            <a:r>
              <a:rPr lang="nl-NL" dirty="0" err="1"/>
              <a:t>Noval</a:t>
            </a:r>
            <a:r>
              <a:rPr lang="nl-NL" dirty="0"/>
              <a:t> EBC41)</a:t>
            </a:r>
          </a:p>
          <a:p>
            <a:pPr lvl="1"/>
            <a:r>
              <a:rPr lang="nl-NL" dirty="0"/>
              <a:t>Eindbuis: EL84</a:t>
            </a:r>
          </a:p>
          <a:p>
            <a:r>
              <a:rPr lang="nl-NL" dirty="0"/>
              <a:t>Aanvullend</a:t>
            </a:r>
          </a:p>
          <a:p>
            <a:pPr lvl="1"/>
            <a:r>
              <a:rPr lang="nl-NL" dirty="0"/>
              <a:t>Gelijkrichter: EZ80</a:t>
            </a:r>
          </a:p>
          <a:p>
            <a:pPr lvl="1"/>
            <a:r>
              <a:rPr lang="nl-NL" dirty="0"/>
              <a:t>Indicatorbuis: DM71</a:t>
            </a:r>
          </a:p>
          <a:p>
            <a:pPr lvl="1"/>
            <a:r>
              <a:rPr lang="nl-NL" dirty="0"/>
              <a:t>Lampje 8024N bajonet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252F48-DD13-1B3D-67E3-537E85ED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2AF73B3-55A6-33FD-B8E1-E77940966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05064"/>
            <a:ext cx="4517549" cy="16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3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923B51F-150B-96CC-F977-C245BBC06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17588"/>
            <a:ext cx="4028306" cy="51388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438E39-FAB5-79BA-A4F8-2AB27AA0E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Antennespoelen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AA7913-A94F-3657-B236-DD5A6BE70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856200"/>
          </a:xfrm>
        </p:spPr>
        <p:txBody>
          <a:bodyPr/>
          <a:lstStyle/>
          <a:p>
            <a:r>
              <a:rPr lang="nl-NL" dirty="0"/>
              <a:t>Drie schakelaars</a:t>
            </a:r>
          </a:p>
          <a:p>
            <a:pPr lvl="1"/>
            <a:r>
              <a:rPr lang="nl-NL" dirty="0"/>
              <a:t>SK5 voor K</a:t>
            </a:r>
          </a:p>
          <a:p>
            <a:pPr lvl="1"/>
            <a:r>
              <a:rPr lang="nl-NL" dirty="0"/>
              <a:t>SK4 voor T</a:t>
            </a:r>
          </a:p>
          <a:p>
            <a:pPr lvl="1"/>
            <a:r>
              <a:rPr lang="nl-NL" dirty="0"/>
              <a:t>SK3 voor M</a:t>
            </a:r>
          </a:p>
          <a:p>
            <a:pPr lvl="1"/>
            <a:r>
              <a:rPr lang="nl-NL" dirty="0"/>
              <a:t>L is neutraal</a:t>
            </a:r>
            <a:br>
              <a:rPr lang="nl-NL" dirty="0"/>
            </a:br>
            <a:r>
              <a:rPr lang="nl-NL" dirty="0"/>
              <a:t>(met M spoel parallel)</a:t>
            </a:r>
          </a:p>
          <a:p>
            <a:pPr lvl="1"/>
            <a:endParaRPr lang="nl-NL" dirty="0"/>
          </a:p>
          <a:p>
            <a:r>
              <a:rPr lang="nl-NL" dirty="0"/>
              <a:t>S9 en S8: ferrietantenne</a:t>
            </a:r>
          </a:p>
          <a:p>
            <a:r>
              <a:rPr lang="nl-NL" dirty="0"/>
              <a:t>Plaatantenne K en 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07232C-9F53-0F69-C943-634F73C4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24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AE441-3411-7090-A4A6-6E529271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Blik op antennes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D4D405-2BEE-7D31-949E-F043AFE80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128" y="1484784"/>
            <a:ext cx="2962672" cy="4641379"/>
          </a:xfrm>
        </p:spPr>
        <p:txBody>
          <a:bodyPr/>
          <a:lstStyle/>
          <a:p>
            <a:r>
              <a:rPr lang="nl-NL" dirty="0"/>
              <a:t>Plaatantenne</a:t>
            </a:r>
            <a:br>
              <a:rPr lang="nl-NL" dirty="0"/>
            </a:br>
            <a:r>
              <a:rPr lang="nl-NL" dirty="0"/>
              <a:t>op plafond</a:t>
            </a:r>
          </a:p>
          <a:p>
            <a:r>
              <a:rPr lang="nl-NL" dirty="0"/>
              <a:t>Ferriet met </a:t>
            </a:r>
            <a:br>
              <a:rPr lang="nl-NL" dirty="0"/>
            </a:br>
            <a:r>
              <a:rPr lang="nl-NL" dirty="0"/>
              <a:t>MG/LG spoel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43E534-07C0-ECDA-E55D-2B423380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FD86B1-92D0-0E8E-BE3E-8A98CD9CD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4" y="1484784"/>
            <a:ext cx="51816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2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0E68B-5460-E967-BB19-7C3E1453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Oscillatorspoelen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EFEBEC-4158-510D-6292-5CA25B93F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nl-NL" dirty="0"/>
              <a:t>Schema van Philips B3X91A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Maar 3!  </a:t>
            </a:r>
            <a:br>
              <a:rPr lang="nl-NL" dirty="0"/>
            </a:br>
            <a:r>
              <a:rPr lang="nl-NL" dirty="0"/>
              <a:t>MG en LG 1 spoel, </a:t>
            </a:r>
            <a:br>
              <a:rPr lang="nl-NL" dirty="0"/>
            </a:br>
            <a:r>
              <a:rPr lang="nl-NL" dirty="0"/>
              <a:t>extra C17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993844-CDC1-0271-0B8D-9DF9A7E6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C489CA-2EBB-1EE8-306F-95B3ECF98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22" y="1383291"/>
            <a:ext cx="4724058" cy="50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0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DD9CB-A828-E1B5-4560-0D2CFD3F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Mengbuis is geschakeld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48852F-B2A9-0B3D-4097-AB62C49E4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nl-NL" dirty="0"/>
              <a:t>+a is ECH81 scherm</a:t>
            </a:r>
          </a:p>
          <a:p>
            <a:endParaRPr lang="nl-NL" dirty="0"/>
          </a:p>
          <a:p>
            <a:r>
              <a:rPr lang="nl-NL" dirty="0"/>
              <a:t>SK1 is UIT</a:t>
            </a:r>
          </a:p>
          <a:p>
            <a:endParaRPr lang="nl-NL" dirty="0"/>
          </a:p>
          <a:p>
            <a:r>
              <a:rPr lang="nl-NL" dirty="0"/>
              <a:t>SK4 + SK3 is PHONO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E215CE-9FDF-3ABC-BC37-ACC9918A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3E14C1-F248-51C1-D683-BBC0E3007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61" y="1600200"/>
            <a:ext cx="4217834" cy="21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1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12B76E-2C67-C1A2-1D91-4446D6A9F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75" y="1616901"/>
            <a:ext cx="5243425" cy="31802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DCF0AA-BAE3-70F1-CFF7-72B8CA13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LF 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CCEA78-1BF0-0921-611D-52EA422F5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0387"/>
            <a:ext cx="4114800" cy="4525963"/>
          </a:xfrm>
        </p:spPr>
        <p:txBody>
          <a:bodyPr/>
          <a:lstStyle/>
          <a:p>
            <a:r>
              <a:rPr lang="nl-NL" dirty="0" err="1"/>
              <a:t>Volumepot</a:t>
            </a:r>
            <a:r>
              <a:rPr lang="nl-NL" dirty="0"/>
              <a:t> R16/C33</a:t>
            </a:r>
          </a:p>
          <a:p>
            <a:r>
              <a:rPr lang="nl-NL" dirty="0"/>
              <a:t>R11 van 18M</a:t>
            </a:r>
          </a:p>
          <a:p>
            <a:r>
              <a:rPr lang="nl-NL" dirty="0"/>
              <a:t>Toonregeling </a:t>
            </a:r>
            <a:br>
              <a:rPr lang="nl-NL" dirty="0"/>
            </a:br>
            <a:r>
              <a:rPr lang="nl-NL" dirty="0"/>
              <a:t>met C34/R17</a:t>
            </a:r>
          </a:p>
          <a:p>
            <a:r>
              <a:rPr lang="nl-NL" dirty="0"/>
              <a:t>C35 </a:t>
            </a:r>
            <a:r>
              <a:rPr lang="nl-NL" dirty="0" err="1"/>
              <a:t>verv</a:t>
            </a:r>
            <a:r>
              <a:rPr lang="nl-NL" dirty="0"/>
              <a:t>, over S21</a:t>
            </a:r>
          </a:p>
          <a:p>
            <a:r>
              <a:rPr lang="nl-NL" dirty="0"/>
              <a:t>Geen kathode-</a:t>
            </a:r>
            <a:r>
              <a:rPr lang="nl-NL" dirty="0" err="1"/>
              <a:t>elco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4529EC-C56D-99FE-C7F5-506024E4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47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42BB4FF-69EC-04F6-3222-E8459F268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0"/>
          <a:stretch>
            <a:fillRect/>
          </a:stretch>
        </p:blipFill>
        <p:spPr>
          <a:xfrm>
            <a:off x="1984635" y="1268760"/>
            <a:ext cx="6870794" cy="5131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DE0D2A-3CEB-D9C9-3FD8-B913A572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Occasion in 1963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A2DD88-10EA-5103-AEED-E3A1F82F4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2232248" cy="4983162"/>
          </a:xfrm>
        </p:spPr>
        <p:txBody>
          <a:bodyPr/>
          <a:lstStyle/>
          <a:p>
            <a:r>
              <a:rPr lang="nl-NL" dirty="0"/>
              <a:t>Noemt Visserij</a:t>
            </a:r>
          </a:p>
          <a:p>
            <a:r>
              <a:rPr lang="nl-NL" dirty="0" err="1"/>
              <a:t>Edelhout</a:t>
            </a:r>
            <a:endParaRPr lang="nl-NL" dirty="0"/>
          </a:p>
          <a:p>
            <a:r>
              <a:rPr lang="nl-NL" dirty="0"/>
              <a:t>Van f258 voor 188</a:t>
            </a:r>
          </a:p>
          <a:p>
            <a:r>
              <a:rPr lang="nl-NL" sz="2800" dirty="0"/>
              <a:t>Verpakking</a:t>
            </a:r>
            <a:r>
              <a:rPr lang="nl-NL" dirty="0"/>
              <a:t>, garantie</a:t>
            </a:r>
          </a:p>
          <a:p>
            <a:r>
              <a:rPr lang="nl-NL" dirty="0"/>
              <a:t>Voorraad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F0C62F-90EB-1074-F137-6E43BC39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37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8090A-B4AA-FA3E-D3F3-77B567EE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Aanschaf en “Restauratie”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B10D0E-3C46-DC1B-8942-1C8018995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Kringloop </a:t>
            </a:r>
            <a:br>
              <a:rPr lang="nl-NL" dirty="0"/>
            </a:br>
            <a:r>
              <a:rPr lang="nl-NL" dirty="0"/>
              <a:t>Hoevelaken, €20</a:t>
            </a:r>
          </a:p>
          <a:p>
            <a:r>
              <a:rPr lang="nl-NL" dirty="0"/>
              <a:t>“Defect”: </a:t>
            </a:r>
            <a:br>
              <a:rPr lang="nl-NL" dirty="0"/>
            </a:br>
            <a:r>
              <a:rPr lang="nl-NL" dirty="0"/>
              <a:t>afstem vast</a:t>
            </a:r>
          </a:p>
          <a:p>
            <a:r>
              <a:rPr lang="nl-NL" dirty="0"/>
              <a:t>Houtwerk goed</a:t>
            </a:r>
          </a:p>
          <a:p>
            <a:r>
              <a:rPr lang="nl-NL" dirty="0"/>
              <a:t>Schaal nog gaaf, </a:t>
            </a:r>
            <a:br>
              <a:rPr lang="nl-NL" dirty="0"/>
            </a:br>
            <a:r>
              <a:rPr lang="nl-NL" dirty="0"/>
              <a:t>achterwand erbij</a:t>
            </a:r>
          </a:p>
          <a:p>
            <a:r>
              <a:rPr lang="nl-NL" dirty="0"/>
              <a:t>Dus meenemen dat ding!  (20 feb 2026)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6FD22A-808B-BB4C-6880-09F37460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F09B84-9B48-B52B-3286-3A7A56FC1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79550"/>
            <a:ext cx="51816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6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40C60-0F7A-76D9-7FDF-3AA7B1D6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Preventief vervangen?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A33582-5124-A4DC-DDAD-148DCE87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128" y="1600200"/>
            <a:ext cx="2962672" cy="4525963"/>
          </a:xfrm>
        </p:spPr>
        <p:txBody>
          <a:bodyPr>
            <a:normAutofit/>
          </a:bodyPr>
          <a:lstStyle/>
          <a:p>
            <a:r>
              <a:rPr lang="nl-NL" dirty="0"/>
              <a:t>Smeermiddel op </a:t>
            </a:r>
            <a:r>
              <a:rPr lang="nl-NL" dirty="0" err="1"/>
              <a:t>afstemas</a:t>
            </a:r>
            <a:endParaRPr lang="nl-NL" dirty="0"/>
          </a:p>
          <a:p>
            <a:r>
              <a:rPr lang="nl-NL" dirty="0"/>
              <a:t>Vervang C35</a:t>
            </a:r>
          </a:p>
          <a:p>
            <a:r>
              <a:rPr lang="nl-NL" dirty="0"/>
              <a:t>Koppel-C nog prima (</a:t>
            </a:r>
            <a:r>
              <a:rPr lang="nl-NL" dirty="0" err="1"/>
              <a:t>ceram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Werkt maar DM71 zwart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1CC99B-34BA-FC3D-B576-232D3C26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FF4161C-D187-AB9D-E812-0C6AD31BD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51816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Tropen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Visserijradio’s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Techniek</a:t>
            </a:r>
            <a:r>
              <a:rPr lang="en-US" dirty="0"/>
              <a:t> van de </a:t>
            </a:r>
            <a:r>
              <a:rPr lang="en-US" dirty="0" err="1"/>
              <a:t>Aristona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</a:t>
            </a:r>
            <a:r>
              <a:rPr lang="en-US" dirty="0" err="1"/>
              <a:t>schaal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Haal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je </a:t>
            </a:r>
            <a:r>
              <a:rPr lang="en-US" dirty="0" err="1"/>
              <a:t>tropentoestel</a:t>
            </a:r>
            <a:r>
              <a:rPr lang="en-US" dirty="0"/>
              <a:t>: De </a:t>
            </a:r>
            <a:r>
              <a:rPr lang="en-US" dirty="0" err="1"/>
              <a:t>Toekan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: </a:t>
            </a:r>
            <a:r>
              <a:rPr lang="en-US"/>
              <a:t>De cymometer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D0BB7-609F-EB5D-5FB2-7CA89C579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Tweede reparatie (mei 2026)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CBD2CD-5AFD-31FF-0C08-68E483B1F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075240" cy="4708525"/>
          </a:xfrm>
        </p:spPr>
        <p:txBody>
          <a:bodyPr/>
          <a:lstStyle/>
          <a:p>
            <a:r>
              <a:rPr lang="nl-NL" dirty="0"/>
              <a:t>Slippende afstemming!</a:t>
            </a:r>
            <a:br>
              <a:rPr lang="nl-NL" dirty="0"/>
            </a:br>
            <a:r>
              <a:rPr lang="nl-NL" dirty="0"/>
              <a:t>Koordje slag extra om </a:t>
            </a:r>
            <a:r>
              <a:rPr lang="nl-NL" dirty="0" err="1"/>
              <a:t>afstemas</a:t>
            </a:r>
            <a:endParaRPr lang="nl-NL" dirty="0"/>
          </a:p>
          <a:p>
            <a:r>
              <a:rPr lang="nl-NL" dirty="0"/>
              <a:t>Meteen oogje: Anodeweerstand R23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77486A-2454-81C7-69BD-9AD2D04A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C413101-B641-3EE9-27A2-1FB14A34F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79" y="3309070"/>
            <a:ext cx="4535053" cy="341240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E61472D-594B-0CBA-5195-979114576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09070"/>
            <a:ext cx="2448272" cy="34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59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3372A-5D54-606F-14A6-B21DBCC6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De Schaal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BB22D8-D322-225F-34F7-D27CB903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38538"/>
          </a:xfrm>
        </p:spPr>
        <p:txBody>
          <a:bodyPr/>
          <a:lstStyle/>
          <a:p>
            <a:r>
              <a:rPr lang="nl-NL" dirty="0"/>
              <a:t>Schaalcode: Z.FRA = Zuidelijk, Franstalig</a:t>
            </a:r>
            <a:br>
              <a:rPr lang="nl-NL" dirty="0"/>
            </a:br>
            <a:r>
              <a:rPr lang="nl-NL" dirty="0"/>
              <a:t>Mogelijk populair in Algerije (kolonie!)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Nergens frequentie, alleen golflengte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1B4FE4-CF2C-B9E0-4EED-40250225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575D556-7807-48DC-6FC5-1238836B9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6115"/>
            <a:ext cx="8258379" cy="265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45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772C3-7A28-E86B-D89C-86F76CB2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Lange Golf: 7 stations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C4A904-9F10-56CB-C1C4-DCA5AF23B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France 1 is </a:t>
            </a:r>
            <a:r>
              <a:rPr lang="nl-NL" dirty="0" err="1"/>
              <a:t>Allouis</a:t>
            </a:r>
            <a:r>
              <a:rPr lang="nl-NL" dirty="0"/>
              <a:t> op 1830m</a:t>
            </a:r>
          </a:p>
          <a:p>
            <a:r>
              <a:rPr lang="nl-NL" dirty="0" err="1"/>
              <a:t>Droitwich</a:t>
            </a:r>
            <a:r>
              <a:rPr lang="nl-NL" dirty="0"/>
              <a:t> is laatste nog (even!) actief</a:t>
            </a:r>
          </a:p>
          <a:p>
            <a:r>
              <a:rPr lang="nl-NL" dirty="0">
                <a:hlinkClick r:id="rId2"/>
              </a:rPr>
              <a:t>Ashkhabad</a:t>
            </a:r>
            <a:r>
              <a:rPr lang="nl-NL" dirty="0"/>
              <a:t> ligt in Turkmenistan</a:t>
            </a:r>
          </a:p>
          <a:p>
            <a:r>
              <a:rPr lang="nl-NL" dirty="0">
                <a:hlinkClick r:id="rId3"/>
              </a:rPr>
              <a:t>Tashkent</a:t>
            </a:r>
            <a:r>
              <a:rPr lang="nl-NL" dirty="0"/>
              <a:t> ligt in Oezbekistan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LG loopt door tot boven 400kHz</a:t>
            </a:r>
          </a:p>
          <a:p>
            <a:r>
              <a:rPr lang="nl-NL" dirty="0"/>
              <a:t>Nog 0 stations op te horen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09A65E-0527-1FF7-D2E2-97D4F8FB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3E7C57A-DB2F-69D1-76EA-2CF8E9D04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4" t="2800" r="7255" b="77372"/>
          <a:stretch>
            <a:fillRect/>
          </a:stretch>
        </p:blipFill>
        <p:spPr>
          <a:xfrm>
            <a:off x="457200" y="4090158"/>
            <a:ext cx="8400256" cy="6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87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090EC-2997-190C-C925-BD3C6C47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Middengolf: </a:t>
            </a:r>
            <a:r>
              <a:rPr lang="nl-NL" dirty="0">
                <a:hlinkClick r:id="rId2"/>
              </a:rPr>
              <a:t>Radiokompas</a:t>
            </a:r>
            <a:r>
              <a:rPr lang="nl-NL" dirty="0"/>
              <a:t> 1950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B43789-0710-952B-194D-93BD1A940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r>
              <a:rPr lang="nl-NL" dirty="0"/>
              <a:t>Veel stations terug te vinden</a:t>
            </a:r>
          </a:p>
          <a:p>
            <a:r>
              <a:rPr lang="nl-NL" dirty="0"/>
              <a:t>Bv </a:t>
            </a:r>
            <a:r>
              <a:rPr lang="nl-NL" dirty="0">
                <a:hlinkClick r:id="rId3"/>
              </a:rPr>
              <a:t>Beromünster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op 567m</a:t>
            </a:r>
          </a:p>
          <a:p>
            <a:pPr lvl="1"/>
            <a:r>
              <a:rPr lang="nl-NL" dirty="0"/>
              <a:t>Dorpje Zwitserland</a:t>
            </a:r>
          </a:p>
          <a:p>
            <a:pPr lvl="1"/>
            <a:r>
              <a:rPr lang="nl-NL" dirty="0" err="1"/>
              <a:t>Blosenbergturm</a:t>
            </a:r>
            <a:endParaRPr lang="nl-NL" dirty="0"/>
          </a:p>
          <a:p>
            <a:pPr lvl="1"/>
            <a:r>
              <a:rPr lang="nl-NL" dirty="0"/>
              <a:t>Gesloten 2008</a:t>
            </a:r>
          </a:p>
          <a:p>
            <a:pPr lvl="1"/>
            <a:r>
              <a:rPr lang="nl-NL" dirty="0"/>
              <a:t>Nooit geweest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41390C-C6D5-2CD4-0C53-656C5339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F411298-362B-2E29-ADEE-31A781A1F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7637"/>
            <a:ext cx="3417587" cy="510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87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B24A7-717A-3623-44AD-4397CF40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Odessa / </a:t>
            </a:r>
            <a:r>
              <a:rPr lang="nl-NL" dirty="0" err="1"/>
              <a:t>Simferopol</a:t>
            </a:r>
            <a:r>
              <a:rPr lang="nl-NL" dirty="0"/>
              <a:t> 548m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EA456F-6BF3-A61C-CDBA-4D321476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Potemkin</a:t>
            </a:r>
            <a:r>
              <a:rPr lang="nl-NL" dirty="0"/>
              <a:t> trap</a:t>
            </a:r>
            <a:br>
              <a:rPr lang="nl-NL" dirty="0"/>
            </a:br>
            <a:r>
              <a:rPr lang="nl-NL" dirty="0"/>
              <a:t>(film, kruiser, </a:t>
            </a:r>
            <a:br>
              <a:rPr lang="nl-NL" dirty="0"/>
            </a:br>
            <a:r>
              <a:rPr lang="nl-NL" dirty="0"/>
              <a:t>admiraal)</a:t>
            </a:r>
          </a:p>
          <a:p>
            <a:endParaRPr lang="nl-NL" dirty="0"/>
          </a:p>
          <a:p>
            <a:r>
              <a:rPr lang="nl-NL" dirty="0"/>
              <a:t>Bezocht 2013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923109-1BC6-391F-B525-1B36858D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295C7A-1E0C-6057-1476-A2EE5C7B1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47825"/>
            <a:ext cx="5206583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7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00045-6116-9E70-73A3-04819BA8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Parijs 510m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F15990-B9AF-E81E-71E4-991A9AD6F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Eerste uitstapje met Ineke, 1989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390384-B0BB-6283-DE90-BEEF3C7C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1347F6-5BD1-D0E2-3AE4-FD20D2F9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38" y="2708920"/>
            <a:ext cx="536886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06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12CAD-1284-620A-06B6-873F8176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Cairo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683050-411A-1F19-5356-3E383EA1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525963"/>
          </a:xfrm>
        </p:spPr>
        <p:txBody>
          <a:bodyPr/>
          <a:lstStyle/>
          <a:p>
            <a:r>
              <a:rPr lang="nl-NL" dirty="0"/>
              <a:t>Schaal zegt </a:t>
            </a:r>
            <a:br>
              <a:rPr lang="nl-NL" dirty="0"/>
            </a:br>
            <a:r>
              <a:rPr lang="nl-NL" dirty="0"/>
              <a:t>Cairo II op 484m</a:t>
            </a:r>
          </a:p>
          <a:p>
            <a:r>
              <a:rPr lang="nl-NL" dirty="0"/>
              <a:t>Radiokompas </a:t>
            </a:r>
            <a:br>
              <a:rPr lang="nl-NL" dirty="0"/>
            </a:br>
            <a:r>
              <a:rPr lang="nl-NL" dirty="0"/>
              <a:t>zegt Cairo I</a:t>
            </a:r>
          </a:p>
          <a:p>
            <a:endParaRPr lang="nl-NL" dirty="0"/>
          </a:p>
          <a:p>
            <a:r>
              <a:rPr lang="nl-NL" dirty="0"/>
              <a:t>Bezoek </a:t>
            </a:r>
            <a:r>
              <a:rPr lang="nl-NL" dirty="0" err="1"/>
              <a:t>Cheops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jan 1988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9D0115-3083-3C50-C05E-79BBBDA5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BB9F7B-4D46-3616-6C4F-9B7302207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3288"/>
            <a:ext cx="4596384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2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9ABAB-2607-9C77-1A9A-4A7563C4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Constantine, 263m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9356A6-48CF-01B2-C6E5-8F3555BF7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</a:t>
            </a:r>
            <a:r>
              <a:rPr lang="nl-NL" i="1" dirty="0"/>
              <a:t>niet</a:t>
            </a:r>
            <a:r>
              <a:rPr lang="nl-NL" dirty="0"/>
              <a:t> Constantinopel!</a:t>
            </a:r>
          </a:p>
          <a:p>
            <a:r>
              <a:rPr lang="nl-NL" dirty="0"/>
              <a:t>Constantine, 3</a:t>
            </a:r>
            <a:r>
              <a:rPr lang="nl-NL" baseline="30000" dirty="0"/>
              <a:t>e</a:t>
            </a:r>
            <a:r>
              <a:rPr lang="nl-NL" dirty="0"/>
              <a:t> stad van Algerije</a:t>
            </a:r>
          </a:p>
          <a:p>
            <a:r>
              <a:rPr lang="nl-NL" dirty="0"/>
              <a:t>Ligt lekker hoog, 640m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76B381-9DA8-81A8-DDC5-2B7CF55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972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21746-4F05-6B21-9FF3-8FE948DC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Nice, 193m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AE9A71-40E0-2B79-C98A-B94506BC1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Middellandse zee</a:t>
            </a:r>
          </a:p>
          <a:p>
            <a:r>
              <a:rPr lang="nl-NL" dirty="0"/>
              <a:t>Vlak bij Monte Carlo (10km)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35484F-09F3-D79B-C603-71EB38F2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82572BA-A276-6943-A907-363E14053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76768"/>
            <a:ext cx="4814141" cy="32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10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6E6F9-A9E0-3BE6-A276-439803AF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Franstalige netwerken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7D6509-180F-AA3D-DBF9-E7A7DC50D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F.2-R: 2</a:t>
            </a:r>
            <a:r>
              <a:rPr lang="nl-NL" baseline="30000" dirty="0"/>
              <a:t>e</a:t>
            </a:r>
            <a:r>
              <a:rPr lang="nl-NL" dirty="0"/>
              <a:t> Franse programma, Regionaal</a:t>
            </a:r>
          </a:p>
          <a:p>
            <a:endParaRPr lang="nl-NL" dirty="0"/>
          </a:p>
          <a:p>
            <a:r>
              <a:rPr lang="nl-NL" dirty="0"/>
              <a:t>F.3-N: 3</a:t>
            </a:r>
            <a:r>
              <a:rPr lang="nl-NL" baseline="30000" dirty="0"/>
              <a:t>e</a:t>
            </a:r>
            <a:r>
              <a:rPr lang="nl-NL" dirty="0"/>
              <a:t> Franse programma, Nationaal</a:t>
            </a:r>
          </a:p>
          <a:p>
            <a:endParaRPr lang="nl-NL" dirty="0"/>
          </a:p>
          <a:p>
            <a:r>
              <a:rPr lang="nl-NL" dirty="0"/>
              <a:t>F.1-P.I.: Op 188m, kanaal voor kleine gewestelijke zenders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E40E4A-FBA1-2304-3871-7FDD33F3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70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EEB51-700E-E5B4-DEBC-971E0B7C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Tropen- en Visserij-Radio’s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226434-D304-87E6-5FBB-425859A33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Frequentiegebied tussen MG en KG</a:t>
            </a:r>
            <a:br>
              <a:rPr lang="nl-NL" dirty="0"/>
            </a:br>
            <a:r>
              <a:rPr lang="nl-NL" dirty="0"/>
              <a:t>Ruwweg 1,6 tot 5,8 MHz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Meeste omroep-radio’s hebben dit niet</a:t>
            </a:r>
          </a:p>
          <a:p>
            <a:r>
              <a:rPr lang="nl-NL" dirty="0"/>
              <a:t>LC-Kring over </a:t>
            </a:r>
            <a:r>
              <a:rPr lang="nl-NL" dirty="0">
                <a:hlinkClick r:id="rId2"/>
              </a:rPr>
              <a:t>Tropenband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45C9BD-F02C-5BE4-9A1B-28370C32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9ABDF0-79B2-2CAD-C99E-F4267EB16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81935"/>
            <a:ext cx="5242667" cy="17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88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CDCE6-9849-05D5-C5A3-B5CAF7D4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Tropenband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39E3E8-682E-C534-97C9-BFAC430B8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Heet SW2 / OC2</a:t>
            </a:r>
            <a:br>
              <a:rPr lang="nl-NL" dirty="0"/>
            </a:br>
            <a:r>
              <a:rPr lang="nl-NL" dirty="0"/>
              <a:t>Loopt van 1,6 tot 5,1 MHz (3,5MHz “lang”)</a:t>
            </a:r>
          </a:p>
          <a:p>
            <a:r>
              <a:rPr lang="nl-NL" dirty="0"/>
              <a:t>Gemarkeerd: 120m, 90m, 60m band</a:t>
            </a:r>
          </a:p>
          <a:p>
            <a:r>
              <a:rPr lang="nl-NL" dirty="0"/>
              <a:t>De 75m band niet, is Europees dingetje!</a:t>
            </a:r>
          </a:p>
          <a:p>
            <a:endParaRPr lang="nl-NL" dirty="0"/>
          </a:p>
          <a:p>
            <a:r>
              <a:rPr lang="nl-NL" dirty="0"/>
              <a:t>SW1 heeft 49m, 41m, 31m, 25m, 19m, 16m</a:t>
            </a:r>
            <a:br>
              <a:rPr lang="nl-NL" dirty="0"/>
            </a:br>
            <a:r>
              <a:rPr lang="nl-NL" dirty="0"/>
              <a:t>Loopt van 6 tot 18 MHz, lastig afstemmen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3FD203-F8C3-23BB-64B8-F08FA338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621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9FB2F-EBC6-FC31-701B-78FC7485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De Toekan: Enkelzijband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0187A3-03DA-1CC0-9A89-50D62ACD4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Veel stations in SSB (EZB)</a:t>
            </a:r>
          </a:p>
          <a:p>
            <a:endParaRPr lang="nl-NL" dirty="0"/>
          </a:p>
          <a:p>
            <a:r>
              <a:rPr lang="nl-NL" dirty="0"/>
              <a:t>Wens: SSB zonder modificatie AM-toestel</a:t>
            </a:r>
          </a:p>
          <a:p>
            <a:endParaRPr lang="nl-NL" dirty="0"/>
          </a:p>
          <a:p>
            <a:r>
              <a:rPr lang="nl-NL" dirty="0"/>
              <a:t>Dus: Externe BFO nodig</a:t>
            </a:r>
          </a:p>
          <a:p>
            <a:pPr lvl="1"/>
            <a:r>
              <a:rPr lang="nl-NL" dirty="0"/>
              <a:t>Project 1: </a:t>
            </a:r>
            <a:r>
              <a:rPr lang="nl-NL" dirty="0">
                <a:hlinkClick r:id="rId2"/>
              </a:rPr>
              <a:t>Toekan</a:t>
            </a:r>
            <a:r>
              <a:rPr lang="nl-NL" dirty="0"/>
              <a:t> – MF</a:t>
            </a:r>
          </a:p>
          <a:p>
            <a:pPr lvl="1"/>
            <a:r>
              <a:rPr lang="nl-NL" dirty="0"/>
              <a:t>Project 2: </a:t>
            </a:r>
            <a:r>
              <a:rPr lang="nl-NL" dirty="0">
                <a:hlinkClick r:id="rId3"/>
              </a:rPr>
              <a:t>Kaketoe</a:t>
            </a:r>
            <a:r>
              <a:rPr lang="nl-NL" dirty="0"/>
              <a:t> – RF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3FE52C-4BE8-5B12-0E83-F951CE69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952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82489-5C6A-B7B1-ACF6-E106180B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Uitleg Externe BFO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34D4F9-234A-0D24-81DC-19BDA124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AM Radio </a:t>
            </a:r>
            <a:br>
              <a:rPr lang="nl-NL" dirty="0"/>
            </a:br>
            <a:r>
              <a:rPr lang="nl-NL" dirty="0"/>
              <a:t>origineel</a:t>
            </a:r>
          </a:p>
          <a:p>
            <a:r>
              <a:rPr lang="nl-NL" dirty="0">
                <a:solidFill>
                  <a:srgbClr val="FF0000"/>
                </a:solidFill>
              </a:rPr>
              <a:t>Klassieke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BFO </a:t>
            </a:r>
            <a:r>
              <a:rPr lang="nl-NL" u="sng" dirty="0">
                <a:solidFill>
                  <a:srgbClr val="FF0000"/>
                </a:solidFill>
              </a:rPr>
              <a:t>in radio</a:t>
            </a:r>
          </a:p>
          <a:p>
            <a:r>
              <a:rPr lang="nl-NL" dirty="0">
                <a:solidFill>
                  <a:srgbClr val="00B050"/>
                </a:solidFill>
              </a:rPr>
              <a:t>Toekan: externe BFO op MF, </a:t>
            </a:r>
            <a:br>
              <a:rPr lang="nl-NL" dirty="0">
                <a:solidFill>
                  <a:srgbClr val="00B050"/>
                </a:solidFill>
              </a:rPr>
            </a:br>
            <a:r>
              <a:rPr lang="nl-NL" dirty="0">
                <a:solidFill>
                  <a:srgbClr val="00B050"/>
                </a:solidFill>
              </a:rPr>
              <a:t>452 signaal door antennekring en mengtrap</a:t>
            </a:r>
          </a:p>
          <a:p>
            <a:r>
              <a:rPr lang="nl-NL" dirty="0">
                <a:solidFill>
                  <a:srgbClr val="002060"/>
                </a:solidFill>
              </a:rPr>
              <a:t>Kaketoe: externe BFO op RF, </a:t>
            </a:r>
            <a:br>
              <a:rPr lang="nl-NL" dirty="0">
                <a:solidFill>
                  <a:srgbClr val="002060"/>
                </a:solidFill>
              </a:rPr>
            </a:br>
            <a:r>
              <a:rPr lang="nl-NL" dirty="0">
                <a:solidFill>
                  <a:srgbClr val="002060"/>
                </a:solidFill>
              </a:rPr>
              <a:t>in antenne en samen met signaal gemengd</a:t>
            </a:r>
          </a:p>
          <a:p>
            <a:r>
              <a:rPr lang="nl-NL" dirty="0"/>
              <a:t>Wat werkt het best?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94399C-4F80-BC48-0BAD-8B69B4C3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39720AB-1719-AF91-290F-80AED9713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17638"/>
            <a:ext cx="5795888" cy="22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65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F58D3-3770-357E-01F8-52DF921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van Toekan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E6702-ADBC-DE7C-24DE-9EA408D5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/>
          <a:lstStyle/>
          <a:p>
            <a:r>
              <a:rPr lang="nl-NL" dirty="0"/>
              <a:t>Aansluiten op antenne en aarde: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Bij EZB: aanzetten, Sterkte met </a:t>
            </a:r>
            <a:r>
              <a:rPr lang="nl-NL" dirty="0" err="1"/>
              <a:t>Attenuator</a:t>
            </a:r>
            <a:endParaRPr lang="nl-NL" dirty="0"/>
          </a:p>
          <a:p>
            <a:pPr lvl="1"/>
            <a:r>
              <a:rPr lang="nl-NL" dirty="0" err="1"/>
              <a:t>Clearifier</a:t>
            </a:r>
            <a:r>
              <a:rPr lang="nl-NL" dirty="0"/>
              <a:t> half</a:t>
            </a:r>
          </a:p>
          <a:p>
            <a:pPr lvl="1"/>
            <a:r>
              <a:rPr lang="nl-NL" dirty="0"/>
              <a:t>Grof afstemmen met radio</a:t>
            </a:r>
          </a:p>
          <a:p>
            <a:pPr lvl="1"/>
            <a:r>
              <a:rPr lang="nl-NL" dirty="0" err="1"/>
              <a:t>Fijnregelen</a:t>
            </a:r>
            <a:r>
              <a:rPr lang="nl-NL" dirty="0"/>
              <a:t> met </a:t>
            </a:r>
            <a:r>
              <a:rPr lang="nl-NL" dirty="0" err="1"/>
              <a:t>Clearifier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E010AB-677F-0CAB-9DF5-EBFBC703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2E5DC1-2391-47D3-C4DC-B2225C3CB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54" y="2060848"/>
            <a:ext cx="6200692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391F5-1B90-B939-A612-945C3E32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NE555 printje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D21883-974F-8141-6DD2-CBE21096C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Eerder ingebouwd in </a:t>
            </a:r>
            <a:r>
              <a:rPr lang="nl-NL" dirty="0">
                <a:hlinkClick r:id="rId2"/>
              </a:rPr>
              <a:t>Sloper</a:t>
            </a:r>
            <a:endParaRPr lang="nl-NL" dirty="0"/>
          </a:p>
          <a:p>
            <a:r>
              <a:rPr lang="nl-NL" dirty="0"/>
              <a:t>Gekocht bij Ali voor 68ct</a:t>
            </a:r>
          </a:p>
          <a:p>
            <a:r>
              <a:rPr lang="nl-NL" dirty="0"/>
              <a:t>RC-oscillator met twee precisiepots in serie</a:t>
            </a:r>
          </a:p>
          <a:p>
            <a:r>
              <a:rPr lang="nl-NL" dirty="0"/>
              <a:t>Waarom 2?</a:t>
            </a:r>
          </a:p>
          <a:p>
            <a:endParaRPr lang="nl-NL" dirty="0"/>
          </a:p>
          <a:p>
            <a:r>
              <a:rPr lang="nl-NL" dirty="0"/>
              <a:t>Audio, tot 200kHz: </a:t>
            </a:r>
            <a:br>
              <a:rPr lang="nl-NL" dirty="0"/>
            </a:br>
            <a:r>
              <a:rPr lang="nl-NL" dirty="0"/>
              <a:t>dus 3</a:t>
            </a:r>
            <a:r>
              <a:rPr lang="nl-NL" baseline="30000" dirty="0"/>
              <a:t>e</a:t>
            </a:r>
            <a:r>
              <a:rPr lang="nl-NL" dirty="0"/>
              <a:t> harmonische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DA7493-C3F5-8B18-9D40-7943EE01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860E08-096B-E0A1-534A-041125754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82" y="3654647"/>
            <a:ext cx="3691235" cy="288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6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9480F-0983-FEDA-041C-9FE4EEEF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Detail ontwerp van Toekan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B3F9BE-8ECD-EF3B-ACF7-CC8BC4FC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50"/>
          </a:xfrm>
        </p:spPr>
        <p:txBody>
          <a:bodyPr/>
          <a:lstStyle/>
          <a:p>
            <a:r>
              <a:rPr lang="nl-NL" dirty="0" err="1"/>
              <a:t>Batt</a:t>
            </a:r>
            <a:r>
              <a:rPr lang="nl-NL" dirty="0"/>
              <a:t> 9V of DC</a:t>
            </a:r>
          </a:p>
          <a:p>
            <a:r>
              <a:rPr lang="nl-NL" dirty="0"/>
              <a:t>Stabilisatie</a:t>
            </a:r>
          </a:p>
          <a:p>
            <a:r>
              <a:rPr lang="nl-NL" dirty="0"/>
              <a:t>Herinner-LED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P3/R1 over P2: Fijnregeling van frequentie</a:t>
            </a:r>
          </a:p>
          <a:p>
            <a:pPr lvl="1"/>
            <a:r>
              <a:rPr lang="nl-NL" dirty="0"/>
              <a:t>Kleinere P2 maakt regelbereik kleiner</a:t>
            </a:r>
          </a:p>
          <a:p>
            <a:r>
              <a:rPr lang="nl-NL" dirty="0"/>
              <a:t>Output via </a:t>
            </a:r>
            <a:r>
              <a:rPr lang="nl-NL" dirty="0" err="1"/>
              <a:t>Attenuator</a:t>
            </a:r>
            <a:r>
              <a:rPr lang="nl-NL" dirty="0"/>
              <a:t> P4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932A93-F974-8AB4-4562-994B6F3F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8E4376-EB17-C484-5059-E9303B3D4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47825"/>
            <a:ext cx="5352905" cy="270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54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2A260-E1E5-F2DF-DEA4-8F5EB187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in houten kistje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38F46-2E09-D377-E9C1-5B2188DC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5121275"/>
          </a:xfrm>
        </p:spPr>
        <p:txBody>
          <a:bodyPr/>
          <a:lstStyle/>
          <a:p>
            <a:r>
              <a:rPr lang="nl-NL" dirty="0"/>
              <a:t>Alles in deksel</a:t>
            </a:r>
          </a:p>
          <a:p>
            <a:r>
              <a:rPr lang="nl-NL" dirty="0"/>
              <a:t>Behalve </a:t>
            </a:r>
            <a:r>
              <a:rPr lang="nl-NL" dirty="0" err="1"/>
              <a:t>Batt</a:t>
            </a:r>
            <a:endParaRPr lang="nl-NL" dirty="0"/>
          </a:p>
          <a:p>
            <a:endParaRPr lang="nl-NL" dirty="0"/>
          </a:p>
          <a:p>
            <a:r>
              <a:rPr lang="nl-NL" dirty="0"/>
              <a:t>NE555: 6mA</a:t>
            </a:r>
            <a:br>
              <a:rPr lang="nl-NL" dirty="0"/>
            </a:br>
            <a:r>
              <a:rPr lang="nl-NL" dirty="0"/>
              <a:t>Geen koeling</a:t>
            </a:r>
          </a:p>
          <a:p>
            <a:r>
              <a:rPr lang="nl-NL" dirty="0"/>
              <a:t>LED 1½ mA</a:t>
            </a:r>
          </a:p>
          <a:p>
            <a:endParaRPr lang="nl-NL" dirty="0"/>
          </a:p>
          <a:p>
            <a:r>
              <a:rPr lang="nl-NL" dirty="0"/>
              <a:t>12cm, 275gr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7005DE-3F25-CCBC-A627-B28B9ED6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7C9B9B5-5034-790B-0468-DDB0658AB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r="6891"/>
          <a:stretch>
            <a:fillRect/>
          </a:stretch>
        </p:blipFill>
        <p:spPr>
          <a:xfrm>
            <a:off x="166945" y="1600199"/>
            <a:ext cx="527812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34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C7F51-A4E0-CCBF-89BC-117577D1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6"/>
              </a:rPr>
              <a:t>De Toekan</a:t>
            </a:r>
            <a:r>
              <a:rPr lang="nl-NL" dirty="0"/>
              <a:t> van buiten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0CFB5-DF19-418A-8AA4-E9F7AF3F7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035698"/>
          </a:xfrm>
        </p:spPr>
        <p:txBody>
          <a:bodyPr/>
          <a:lstStyle/>
          <a:p>
            <a:r>
              <a:rPr lang="nl-NL" dirty="0"/>
              <a:t>Aan het werk!</a:t>
            </a:r>
          </a:p>
          <a:p>
            <a:pPr lvl="1"/>
            <a:r>
              <a:rPr lang="nl-NL" dirty="0"/>
              <a:t>80m band</a:t>
            </a:r>
          </a:p>
          <a:p>
            <a:pPr lvl="1"/>
            <a:r>
              <a:rPr lang="nl-NL" dirty="0"/>
              <a:t>40m band</a:t>
            </a:r>
          </a:p>
          <a:p>
            <a:r>
              <a:rPr lang="nl-NL" dirty="0"/>
              <a:t>Oppassen met</a:t>
            </a:r>
            <a:br>
              <a:rPr lang="nl-NL" dirty="0"/>
            </a:br>
            <a:r>
              <a:rPr lang="nl-NL" dirty="0"/>
              <a:t>geschakelde </a:t>
            </a:r>
            <a:br>
              <a:rPr lang="nl-NL" dirty="0"/>
            </a:br>
            <a:r>
              <a:rPr lang="nl-NL" dirty="0"/>
              <a:t>voedingen</a:t>
            </a:r>
          </a:p>
          <a:p>
            <a:endParaRPr lang="nl-NL" dirty="0"/>
          </a:p>
          <a:p>
            <a:r>
              <a:rPr lang="nl-NL" dirty="0"/>
              <a:t>LSB wordt USB! </a:t>
            </a:r>
            <a:br>
              <a:rPr lang="nl-NL" dirty="0"/>
            </a:br>
            <a:r>
              <a:rPr lang="nl-NL" dirty="0"/>
              <a:t>Dus voor </a:t>
            </a:r>
            <a:r>
              <a:rPr lang="nl-NL" dirty="0">
                <a:solidFill>
                  <a:srgbClr val="FF0000"/>
                </a:solidFill>
              </a:rPr>
              <a:t>hoger</a:t>
            </a:r>
            <a:r>
              <a:rPr lang="nl-NL" dirty="0"/>
              <a:t> stemmetje frequentie </a:t>
            </a:r>
            <a:r>
              <a:rPr lang="nl-NL" dirty="0">
                <a:solidFill>
                  <a:srgbClr val="FF0000"/>
                </a:solidFill>
              </a:rPr>
              <a:t>omlaag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3A3738-C16A-17E5-C056-9373DF70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AB8890-53E5-AD2F-E105-CC9A6643F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13066" r="10308" b="8604"/>
          <a:stretch>
            <a:fillRect/>
          </a:stretch>
        </p:blipFill>
        <p:spPr>
          <a:xfrm>
            <a:off x="3718248" y="1435961"/>
            <a:ext cx="5232584" cy="3916664"/>
          </a:xfrm>
          <a:prstGeom prst="rect">
            <a:avLst/>
          </a:prstGeom>
        </p:spPr>
      </p:pic>
      <p:pic>
        <p:nvPicPr>
          <p:cNvPr id="9" name="Toekan80">
            <a:hlinkClick r:id="" action="ppaction://media"/>
            <a:extLst>
              <a:ext uri="{FF2B5EF4-FFF2-40B4-BE49-F238E27FC236}">
                <a16:creationId xmlns:a16="http://schemas.microsoft.com/office/drawing/2014/main" id="{3367316C-4FED-CD76-B9E5-F4AB59259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97252" y="2154238"/>
            <a:ext cx="406400" cy="406400"/>
          </a:xfrm>
          <a:prstGeom prst="rect">
            <a:avLst/>
          </a:prstGeom>
        </p:spPr>
      </p:pic>
      <p:pic>
        <p:nvPicPr>
          <p:cNvPr id="10" name="Toekan40">
            <a:hlinkClick r:id="" action="ppaction://media"/>
            <a:extLst>
              <a:ext uri="{FF2B5EF4-FFF2-40B4-BE49-F238E27FC236}">
                <a16:creationId xmlns:a16="http://schemas.microsoft.com/office/drawing/2014/main" id="{2694A513-2113-8DD7-5BEF-28D60F979D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97252" y="2660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EA8EF-481A-0BA0-7952-5CC1D6D2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Nadelen van de Toekan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2BBA2E-B79A-94F4-439C-9C535A06D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andere MF: P1 bijregelen</a:t>
            </a:r>
          </a:p>
          <a:p>
            <a:r>
              <a:rPr lang="nl-NL" dirty="0"/>
              <a:t>Werkt minder bij zuigkring of preselectie</a:t>
            </a:r>
          </a:p>
          <a:p>
            <a:endParaRPr lang="nl-NL" dirty="0"/>
          </a:p>
          <a:p>
            <a:r>
              <a:rPr lang="nl-NL" dirty="0"/>
              <a:t>BFO is 151kHz blokgolf:</a:t>
            </a:r>
            <a:br>
              <a:rPr lang="nl-NL" dirty="0"/>
            </a:br>
            <a:r>
              <a:rPr lang="nl-NL" dirty="0"/>
              <a:t>veel </a:t>
            </a:r>
            <a:r>
              <a:rPr lang="nl-NL" dirty="0" err="1"/>
              <a:t>harmonischen</a:t>
            </a:r>
            <a:r>
              <a:rPr lang="nl-NL" dirty="0"/>
              <a:t> dus extra mengproducten</a:t>
            </a:r>
          </a:p>
          <a:p>
            <a:endParaRPr lang="nl-NL" dirty="0"/>
          </a:p>
          <a:p>
            <a:r>
              <a:rPr lang="nl-NL" dirty="0"/>
              <a:t>Je moet ‘m aansluiten, “veel werk”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BA7EEE-3E4C-6F40-6695-EB3E0A9B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377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C94F5-7F58-4A6D-F4CA-707F0A3F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Tweede project: </a:t>
            </a:r>
            <a:r>
              <a:rPr lang="nl-NL" dirty="0">
                <a:hlinkClick r:id="rId2"/>
              </a:rPr>
              <a:t>Kaketoe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8D8A49-D709-B9D8-B29F-EBA64A098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Externe BFO Radio-Frequent</a:t>
            </a:r>
          </a:p>
          <a:p>
            <a:r>
              <a:rPr lang="nl-NL" dirty="0"/>
              <a:t>Gemaakt van National Panasonic T-430 </a:t>
            </a:r>
            <a:br>
              <a:rPr lang="nl-NL" dirty="0"/>
            </a:br>
            <a:r>
              <a:rPr lang="nl-NL" dirty="0"/>
              <a:t>met “subtractieve methode” </a:t>
            </a:r>
          </a:p>
          <a:p>
            <a:endParaRPr lang="nl-NL" dirty="0"/>
          </a:p>
          <a:p>
            <a:r>
              <a:rPr lang="nl-NL" dirty="0"/>
              <a:t>Werkt ook </a:t>
            </a:r>
            <a:br>
              <a:rPr lang="nl-NL" dirty="0"/>
            </a:br>
            <a:r>
              <a:rPr lang="nl-NL" dirty="0"/>
              <a:t>fantastisch</a:t>
            </a:r>
          </a:p>
          <a:p>
            <a:r>
              <a:rPr lang="nl-NL" dirty="0"/>
              <a:t>In lezing over </a:t>
            </a:r>
            <a:br>
              <a:rPr lang="nl-NL" dirty="0"/>
            </a:br>
            <a:r>
              <a:rPr lang="nl-NL" dirty="0">
                <a:hlinkClick r:id="rId3"/>
              </a:rPr>
              <a:t>Philips B4X35T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EB51DA-D520-E20B-1A3C-7834CFD6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356DBB-32D8-263D-AF4B-E45F2B4E1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9668" r="3306" b="8657"/>
          <a:stretch>
            <a:fillRect/>
          </a:stretch>
        </p:blipFill>
        <p:spPr>
          <a:xfrm>
            <a:off x="3923928" y="3429000"/>
            <a:ext cx="4608512" cy="31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3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7FB9B-FDDA-9396-1011-F4735DDB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in Europa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9C2731-32E0-AB58-1FFD-D7BAA180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nl-NL" dirty="0"/>
              <a:t>Scheepscommunicatie: “Visserijband”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Familieleden, Maritiem geïnteresseerden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0597F3-1B5B-0A17-07F3-B79B7467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BD3E58-B6B1-1F22-C16C-C82317BF8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5"/>
          <a:stretch>
            <a:fillRect/>
          </a:stretch>
        </p:blipFill>
        <p:spPr>
          <a:xfrm>
            <a:off x="1835696" y="2344314"/>
            <a:ext cx="7007575" cy="30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5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0D06D-24E2-3A3E-10BA-670E5790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Cymometer: Exact afstemmen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D330DA-6C4C-39DA-A09C-BB242B6AF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Stations zijn zwak</a:t>
            </a:r>
          </a:p>
          <a:p>
            <a:r>
              <a:rPr lang="nl-NL" dirty="0"/>
              <a:t>Niet altijd aanwezig of hoorbaar</a:t>
            </a:r>
          </a:p>
          <a:p>
            <a:endParaRPr lang="nl-NL" dirty="0"/>
          </a:p>
          <a:p>
            <a:r>
              <a:rPr lang="nl-NL" dirty="0"/>
              <a:t>Stations vinden en identificeren</a:t>
            </a:r>
            <a:br>
              <a:rPr lang="nl-NL" dirty="0"/>
            </a:br>
            <a:r>
              <a:rPr lang="nl-NL" dirty="0"/>
              <a:t>is een uitdaging</a:t>
            </a:r>
          </a:p>
          <a:p>
            <a:endParaRPr lang="nl-NL" dirty="0"/>
          </a:p>
          <a:p>
            <a:r>
              <a:rPr lang="nl-NL" dirty="0"/>
              <a:t>Oplossing: een Externe Cymometer</a:t>
            </a:r>
            <a:br>
              <a:rPr lang="nl-NL" dirty="0"/>
            </a:br>
            <a:r>
              <a:rPr lang="nl-NL" dirty="0"/>
              <a:t>Nodig: Rode </a:t>
            </a:r>
            <a:r>
              <a:rPr lang="nl-NL" dirty="0" err="1"/>
              <a:t>cymometer</a:t>
            </a:r>
            <a:r>
              <a:rPr lang="nl-NL" dirty="0"/>
              <a:t>, digitale wekker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170722-4D66-B15C-4602-0B895EEC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213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879C0-ADB6-59A4-E650-5CEE3AE1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die wekker mollen!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DAB9F5-0ED8-7278-EC7E-F9D0E3D90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Printje doorknippen</a:t>
            </a:r>
            <a:br>
              <a:rPr lang="nl-NL" dirty="0"/>
            </a:br>
            <a:r>
              <a:rPr lang="nl-NL" dirty="0"/>
              <a:t>Wel voeding houden</a:t>
            </a:r>
          </a:p>
          <a:p>
            <a:r>
              <a:rPr lang="nl-NL" dirty="0"/>
              <a:t>Wekker rood glaasje</a:t>
            </a:r>
          </a:p>
          <a:p>
            <a:endParaRPr lang="nl-NL" dirty="0"/>
          </a:p>
          <a:p>
            <a:r>
              <a:rPr lang="nl-NL" dirty="0" err="1"/>
              <a:t>Cymo</a:t>
            </a:r>
            <a:r>
              <a:rPr lang="nl-NL" dirty="0"/>
              <a:t> is even groot</a:t>
            </a:r>
          </a:p>
          <a:p>
            <a:r>
              <a:rPr lang="nl-NL" dirty="0"/>
              <a:t>Ingang naar contactbussen</a:t>
            </a:r>
          </a:p>
          <a:p>
            <a:r>
              <a:rPr lang="nl-NL" dirty="0"/>
              <a:t>Stel meetprecisie in op 0,1 kHz</a:t>
            </a:r>
          </a:p>
          <a:p>
            <a:r>
              <a:rPr lang="nl-NL" dirty="0"/>
              <a:t>Stel in op </a:t>
            </a:r>
            <a:r>
              <a:rPr lang="nl-NL" dirty="0" err="1"/>
              <a:t>DECrement</a:t>
            </a:r>
            <a:r>
              <a:rPr lang="nl-NL" dirty="0"/>
              <a:t> van 452,0 kHz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BE890A-6476-A949-858E-071BD8A9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19BC52-312D-F8FC-6ADD-97AF40F49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27765" r="1361" b="7382"/>
          <a:stretch>
            <a:fillRect/>
          </a:stretch>
        </p:blipFill>
        <p:spPr>
          <a:xfrm>
            <a:off x="4572000" y="1589247"/>
            <a:ext cx="417646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6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148E0-5929-4F8E-A51C-8296DCF5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Aansluiten op Oscillator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62DFB-F661-1B54-241E-B1904FD53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3744"/>
            <a:ext cx="4114800" cy="5181600"/>
          </a:xfrm>
        </p:spPr>
        <p:txBody>
          <a:bodyPr/>
          <a:lstStyle/>
          <a:p>
            <a:r>
              <a:rPr lang="nl-NL" dirty="0"/>
              <a:t>Radio openmaken</a:t>
            </a:r>
          </a:p>
          <a:p>
            <a:r>
              <a:rPr lang="nl-NL" dirty="0"/>
              <a:t>Snoertje aan rooster</a:t>
            </a:r>
          </a:p>
          <a:p>
            <a:pPr lvl="1"/>
            <a:r>
              <a:rPr lang="nl-NL" dirty="0"/>
              <a:t>E/UCH81 pin 9</a:t>
            </a:r>
          </a:p>
          <a:p>
            <a:pPr lvl="1"/>
            <a:r>
              <a:rPr lang="nl-NL" dirty="0"/>
              <a:t>E/UCH21 pin 3</a:t>
            </a:r>
          </a:p>
          <a:p>
            <a:pPr lvl="1"/>
            <a:r>
              <a:rPr lang="nl-NL" dirty="0"/>
              <a:t>E/UCH42 pin 4</a:t>
            </a:r>
          </a:p>
          <a:p>
            <a:r>
              <a:rPr lang="nl-NL" dirty="0"/>
              <a:t>C van 15pF</a:t>
            </a:r>
          </a:p>
          <a:p>
            <a:r>
              <a:rPr lang="nl-NL" dirty="0"/>
              <a:t>C X2 voor veilig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EBC55B-BC3B-2A00-8932-37F12EF3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6277451-10E1-6FD3-9586-9A938932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401762"/>
            <a:ext cx="3886200" cy="51816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655B9F-F036-C7AB-E29E-087F76C57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>
            <a:fillRect/>
          </a:stretch>
        </p:blipFill>
        <p:spPr>
          <a:xfrm>
            <a:off x="679450" y="5300414"/>
            <a:ext cx="3441700" cy="128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41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F8F8A-75BD-DE24-D7C9-E30C6218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Meten aan de 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F44C2E-F187-E278-1EFA-3A9DDA65E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Stroomverbruik: 33mW/</a:t>
            </a:r>
            <a:r>
              <a:rPr lang="nl-NL" dirty="0" err="1"/>
              <a:t>segm</a:t>
            </a:r>
            <a:r>
              <a:rPr lang="nl-NL" dirty="0"/>
              <a:t> plus 1,25W</a:t>
            </a:r>
          </a:p>
          <a:p>
            <a:pPr lvl="1"/>
            <a:r>
              <a:rPr lang="nl-NL" dirty="0"/>
              <a:t>1,58W op 1111,1kHz</a:t>
            </a:r>
          </a:p>
          <a:p>
            <a:pPr lvl="1"/>
            <a:r>
              <a:rPr lang="nl-NL" dirty="0"/>
              <a:t>2,40W op 8888,8kHz</a:t>
            </a:r>
          </a:p>
          <a:p>
            <a:r>
              <a:rPr lang="nl-NL" dirty="0" err="1"/>
              <a:t>Verstemming</a:t>
            </a:r>
            <a:r>
              <a:rPr lang="nl-NL" dirty="0"/>
              <a:t> oscillator op 6300kHz</a:t>
            </a:r>
          </a:p>
          <a:p>
            <a:pPr lvl="1"/>
            <a:r>
              <a:rPr lang="nl-NL" dirty="0"/>
              <a:t>Aan </a:t>
            </a:r>
            <a:r>
              <a:rPr lang="nl-NL" dirty="0" err="1"/>
              <a:t>Osc</a:t>
            </a:r>
            <a:r>
              <a:rPr lang="nl-NL" dirty="0"/>
              <a:t> Anode naar 5900kHz (-6%) </a:t>
            </a:r>
          </a:p>
          <a:p>
            <a:pPr lvl="1"/>
            <a:r>
              <a:rPr lang="nl-NL" dirty="0"/>
              <a:t>Aan </a:t>
            </a:r>
            <a:r>
              <a:rPr lang="nl-NL" dirty="0" err="1"/>
              <a:t>Osc</a:t>
            </a:r>
            <a:r>
              <a:rPr lang="nl-NL" dirty="0"/>
              <a:t> rooster naar 6284kHz (-0,25%)</a:t>
            </a:r>
          </a:p>
          <a:p>
            <a:r>
              <a:rPr lang="nl-NL" dirty="0"/>
              <a:t>Gemak van digitale afstemming </a:t>
            </a:r>
            <a:br>
              <a:rPr lang="nl-NL" dirty="0"/>
            </a:br>
            <a:r>
              <a:rPr lang="nl-NL" dirty="0"/>
              <a:t>maar toestel blijft origineel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42D3E3-8128-BB77-FECF-38ECCCBE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755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ABA65-D880-7D82-F133-22E3C0FB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Ondertussen in de </a:t>
            </a:r>
            <a:r>
              <a:rPr lang="nl-NL" dirty="0" err="1"/>
              <a:t>Shack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31D225-5CDA-3262-2D0F-468413C15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66" y="1751179"/>
            <a:ext cx="3466728" cy="4525963"/>
          </a:xfrm>
        </p:spPr>
        <p:txBody>
          <a:bodyPr/>
          <a:lstStyle/>
          <a:p>
            <a:r>
              <a:rPr lang="nl-NL" dirty="0">
                <a:hlinkClick r:id="rId2"/>
              </a:rPr>
              <a:t>Philips BX645U</a:t>
            </a:r>
            <a:r>
              <a:rPr lang="nl-NL" dirty="0"/>
              <a:t> met RF trap</a:t>
            </a:r>
          </a:p>
          <a:p>
            <a:pPr lvl="1"/>
            <a:r>
              <a:rPr lang="nl-NL" dirty="0">
                <a:hlinkClick r:id="rId3"/>
              </a:rPr>
              <a:t>Toekan</a:t>
            </a:r>
            <a:endParaRPr lang="nl-NL" dirty="0"/>
          </a:p>
          <a:p>
            <a:pPr lvl="1"/>
            <a:r>
              <a:rPr lang="nl-NL" dirty="0" err="1"/>
              <a:t>Veron</a:t>
            </a:r>
            <a:r>
              <a:rPr lang="nl-NL" dirty="0"/>
              <a:t> </a:t>
            </a:r>
            <a:r>
              <a:rPr lang="nl-NL" dirty="0">
                <a:hlinkClick r:id="rId4"/>
              </a:rPr>
              <a:t>QRM killer</a:t>
            </a:r>
            <a:br>
              <a:rPr lang="nl-NL" dirty="0"/>
            </a:br>
            <a:r>
              <a:rPr lang="nl-NL" dirty="0"/>
              <a:t>(beter: </a:t>
            </a:r>
            <a:r>
              <a:rPr lang="nl-NL" dirty="0">
                <a:hlinkClick r:id="rId5"/>
              </a:rPr>
              <a:t>raam</a:t>
            </a:r>
            <a:r>
              <a:rPr lang="nl-NL" dirty="0"/>
              <a:t>!)</a:t>
            </a:r>
          </a:p>
          <a:p>
            <a:pPr lvl="1"/>
            <a:r>
              <a:rPr lang="nl-NL" dirty="0">
                <a:hlinkClick r:id="rId6"/>
              </a:rPr>
              <a:t>Cymometer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572B98-3532-48EF-9DD6-3453B979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44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0C2A582-83FD-F8B0-27F2-226DF376DF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2816"/>
            <a:ext cx="5017806" cy="37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60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6.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r>
              <a:rPr lang="nl-NL" dirty="0"/>
              <a:t>Leuke houten tropenradio: </a:t>
            </a:r>
            <a:br>
              <a:rPr lang="nl-NL" dirty="0"/>
            </a:br>
            <a:r>
              <a:rPr lang="nl-NL" dirty="0" err="1"/>
              <a:t>Aristona</a:t>
            </a:r>
            <a:r>
              <a:rPr lang="nl-NL" dirty="0"/>
              <a:t> SA3133A, vier banden, 44cm</a:t>
            </a:r>
          </a:p>
          <a:p>
            <a:r>
              <a:rPr lang="nl-NL" dirty="0"/>
              <a:t>Beoogd gebruik: Noord Afrika</a:t>
            </a:r>
          </a:p>
          <a:p>
            <a:endParaRPr lang="nl-NL" dirty="0"/>
          </a:p>
          <a:p>
            <a:r>
              <a:rPr lang="nl-NL" dirty="0"/>
              <a:t>Ontvang SSB met de Toekan,</a:t>
            </a:r>
            <a:br>
              <a:rPr lang="nl-NL" dirty="0"/>
            </a:br>
            <a:r>
              <a:rPr lang="nl-NL" dirty="0"/>
              <a:t>leuk voor 160m, 80m, 40m amateurs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E7305-1622-94AA-4FA2-70C45D46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 zoiets: </a:t>
            </a:r>
            <a:r>
              <a:rPr lang="nl-NL" dirty="0" err="1"/>
              <a:t>Erres</a:t>
            </a:r>
            <a:r>
              <a:rPr lang="nl-NL" dirty="0"/>
              <a:t> RA653.1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30593B-88DA-6648-5ED8-A1778D00E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>
            <a:normAutofit/>
          </a:bodyPr>
          <a:lstStyle/>
          <a:p>
            <a:r>
              <a:rPr lang="nl-NL" dirty="0"/>
              <a:t>Ook hout, 1965, </a:t>
            </a:r>
            <a:br>
              <a:rPr lang="nl-NL" dirty="0"/>
            </a:br>
            <a:r>
              <a:rPr lang="nl-NL" dirty="0"/>
              <a:t>vierbands, 42cm</a:t>
            </a:r>
          </a:p>
          <a:p>
            <a:r>
              <a:rPr lang="nl-NL" dirty="0"/>
              <a:t>Asymmetrisch, </a:t>
            </a:r>
            <a:br>
              <a:rPr lang="nl-NL" dirty="0"/>
            </a:br>
            <a:r>
              <a:rPr lang="nl-NL" dirty="0"/>
              <a:t>mode 1965</a:t>
            </a:r>
          </a:p>
          <a:p>
            <a:r>
              <a:rPr lang="nl-NL" dirty="0"/>
              <a:t>M T K </a:t>
            </a:r>
            <a:r>
              <a:rPr lang="nl-NL" dirty="0" err="1"/>
              <a:t>K</a:t>
            </a:r>
            <a:r>
              <a:rPr lang="nl-NL" dirty="0"/>
              <a:t> (tot 11m)</a:t>
            </a:r>
            <a:br>
              <a:rPr lang="nl-NL" dirty="0"/>
            </a:br>
            <a:r>
              <a:rPr lang="nl-NL" dirty="0"/>
              <a:t>met fijnregel</a:t>
            </a:r>
            <a:br>
              <a:rPr lang="nl-NL" dirty="0"/>
            </a:br>
            <a:r>
              <a:rPr lang="nl-NL" dirty="0"/>
              <a:t>Doel: Indië</a:t>
            </a:r>
          </a:p>
          <a:p>
            <a:r>
              <a:rPr lang="nl-NL" dirty="0"/>
              <a:t>Voor K: Raamantenne ingebouwd</a:t>
            </a:r>
          </a:p>
          <a:p>
            <a:r>
              <a:rPr lang="nl-NL" dirty="0"/>
              <a:t>Hybride: 3xTr + ECL86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5DCCD4-3FB3-49C5-9DB7-1840CD81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1BA706C-022C-3A0B-F868-BA16C47D9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10940" r="7475" b="9865"/>
          <a:stretch>
            <a:fillRect/>
          </a:stretch>
        </p:blipFill>
        <p:spPr>
          <a:xfrm>
            <a:off x="3995936" y="1600200"/>
            <a:ext cx="4860032" cy="32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96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Aristona SA3133A</a:t>
            </a:r>
          </a:p>
          <a:p>
            <a:r>
              <a:rPr lang="nl-NL" dirty="0" err="1"/>
              <a:t>Erres</a:t>
            </a:r>
            <a:r>
              <a:rPr lang="nl-NL" dirty="0"/>
              <a:t> RP6531</a:t>
            </a:r>
          </a:p>
          <a:p>
            <a:r>
              <a:rPr lang="nl-NL" dirty="0"/>
              <a:t>Toekan</a:t>
            </a:r>
          </a:p>
          <a:p>
            <a:r>
              <a:rPr lang="nl-NL"/>
              <a:t>Kaketoe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13707-6C9C-8E88-29F6-2B8C84C7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buiten Europa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DFA512-018A-B0A6-F55B-195CABCFF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56150"/>
          </a:xfrm>
        </p:spPr>
        <p:txBody>
          <a:bodyPr>
            <a:normAutofit/>
          </a:bodyPr>
          <a:lstStyle/>
          <a:p>
            <a:r>
              <a:rPr lang="nl-NL" dirty="0"/>
              <a:t>Grote landen rond evenaar</a:t>
            </a:r>
          </a:p>
          <a:p>
            <a:r>
              <a:rPr lang="nl-NL" dirty="0"/>
              <a:t>Korte Golf Omroep 120m, 90m en 60m</a:t>
            </a:r>
          </a:p>
          <a:p>
            <a:endParaRPr lang="nl-NL" dirty="0"/>
          </a:p>
          <a:p>
            <a:r>
              <a:rPr lang="nl-NL" dirty="0"/>
              <a:t>Ontvangst als Visserij</a:t>
            </a:r>
          </a:p>
          <a:p>
            <a:r>
              <a:rPr lang="nl-NL" dirty="0"/>
              <a:t>Marketing/Markering anders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BBC3B0-20F5-B0E7-91E0-72DA1142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646D32A-4815-321A-5099-783EB6052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5593"/>
            <a:ext cx="3965451" cy="54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1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8FEA7-111D-D865-44BA-B763C0CE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Geen Lange Golf in Tropen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54C0C3-B00D-2FAB-7987-10E797039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Erres</a:t>
            </a:r>
            <a:r>
              <a:rPr lang="nl-NL" dirty="0"/>
              <a:t> RA653.1 (1965) met MTKK</a:t>
            </a:r>
          </a:p>
          <a:p>
            <a:r>
              <a:rPr lang="nl-NL" dirty="0"/>
              <a:t>Hybride, 3 </a:t>
            </a:r>
            <a:r>
              <a:rPr lang="nl-NL" dirty="0" err="1"/>
              <a:t>Tr</a:t>
            </a:r>
            <a:r>
              <a:rPr lang="nl-NL" dirty="0"/>
              <a:t> en ECL86</a:t>
            </a:r>
          </a:p>
          <a:p>
            <a:r>
              <a:rPr lang="nl-NL" dirty="0"/>
              <a:t>Ferriet voor M en T, raam voor K1 en K2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2BF102-9562-8411-A1E0-0A151CA0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70C2590-9390-66EC-5121-5FCFA2B18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2200"/>
          <a:stretch/>
        </p:blipFill>
        <p:spPr>
          <a:xfrm>
            <a:off x="2987824" y="3488075"/>
            <a:ext cx="5898232" cy="30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8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FF040-B5A5-A75D-FA09-6D7ADAE3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Radio’s in twee varianten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0A1CF5-BC40-DD9D-4103-24176F84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AE3405</a:t>
            </a:r>
            <a:r>
              <a:rPr lang="nl-NL" dirty="0"/>
              <a:t>, suffix </a:t>
            </a:r>
            <a:r>
              <a:rPr lang="nl-NL" dirty="0">
                <a:hlinkClick r:id="rId3"/>
              </a:rPr>
              <a:t>/20</a:t>
            </a:r>
            <a:r>
              <a:rPr lang="nl-NL" dirty="0"/>
              <a:t> of </a:t>
            </a:r>
            <a:r>
              <a:rPr lang="nl-NL" dirty="0">
                <a:hlinkClick r:id="rId4"/>
              </a:rPr>
              <a:t>/23</a:t>
            </a:r>
            <a:endParaRPr lang="nl-NL" dirty="0"/>
          </a:p>
          <a:p>
            <a:pPr lvl="1"/>
            <a:r>
              <a:rPr lang="nl-NL" dirty="0"/>
              <a:t>Met LG of TB</a:t>
            </a:r>
          </a:p>
          <a:p>
            <a:endParaRPr lang="nl-NL" dirty="0"/>
          </a:p>
          <a:p>
            <a:r>
              <a:rPr lang="nl-NL" dirty="0">
                <a:hlinkClick r:id="rId5"/>
              </a:rPr>
              <a:t>L4X20T</a:t>
            </a:r>
            <a:r>
              <a:rPr lang="nl-NL" dirty="0"/>
              <a:t> of </a:t>
            </a:r>
            <a:r>
              <a:rPr lang="nl-NL" dirty="0">
                <a:hlinkClick r:id="rId6"/>
              </a:rPr>
              <a:t>L4X26T</a:t>
            </a:r>
            <a:endParaRPr lang="nl-NL" dirty="0"/>
          </a:p>
          <a:p>
            <a:pPr lvl="1"/>
            <a:r>
              <a:rPr lang="nl-NL" dirty="0"/>
              <a:t>Continentaal met LG, </a:t>
            </a:r>
            <a:br>
              <a:rPr lang="nl-NL" dirty="0"/>
            </a:br>
            <a:r>
              <a:rPr lang="nl-NL" dirty="0"/>
              <a:t>Tropenversie met TB</a:t>
            </a:r>
          </a:p>
          <a:p>
            <a:endParaRPr lang="nl-NL" dirty="0"/>
          </a:p>
          <a:p>
            <a:r>
              <a:rPr lang="nl-NL" dirty="0"/>
              <a:t>Combi L + T niet vaak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E7F6E2-7675-B6F5-D3EC-310412D3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5" name="Afbeelding 4" descr="Afbeelding met tekst, binnen, magnetron&#10;&#10;Automatisch gegenereerde beschrijving">
            <a:extLst>
              <a:ext uri="{FF2B5EF4-FFF2-40B4-BE49-F238E27FC236}">
                <a16:creationId xmlns:a16="http://schemas.microsoft.com/office/drawing/2014/main" id="{C03CAD20-3AA7-F788-DA48-9CFC373298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19432" r="7814"/>
          <a:stretch/>
        </p:blipFill>
        <p:spPr>
          <a:xfrm>
            <a:off x="5436096" y="1576806"/>
            <a:ext cx="3420549" cy="24806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E88C004-74A3-4A0C-1BC8-4A228CA9F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31" y="4057438"/>
            <a:ext cx="3420550" cy="25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9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019DB-6489-4FAC-F6D9-97341030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er te horen?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2F3D30-C7AD-C142-6213-4E8FDA8C3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Piraten 180m</a:t>
            </a:r>
            <a:br>
              <a:rPr lang="nl-NL" dirty="0"/>
            </a:br>
            <a:r>
              <a:rPr lang="nl-NL" dirty="0"/>
              <a:t>1600-1660, AM</a:t>
            </a:r>
          </a:p>
          <a:p>
            <a:r>
              <a:rPr lang="nl-NL" dirty="0"/>
              <a:t>Amateurband </a:t>
            </a:r>
            <a:br>
              <a:rPr lang="nl-NL" dirty="0"/>
            </a:br>
            <a:r>
              <a:rPr lang="nl-NL" dirty="0"/>
              <a:t>160m, 80m, LSB</a:t>
            </a:r>
          </a:p>
          <a:p>
            <a:r>
              <a:rPr lang="nl-NL" dirty="0"/>
              <a:t>Omroep 120m, 90m, 60m: Tropen!!  AM</a:t>
            </a:r>
          </a:p>
          <a:p>
            <a:r>
              <a:rPr lang="nl-NL" dirty="0"/>
              <a:t>Omroep 75m vooral Europees, AM</a:t>
            </a:r>
          </a:p>
          <a:p>
            <a:r>
              <a:rPr lang="nl-NL" dirty="0" err="1"/>
              <a:t>Volmet</a:t>
            </a:r>
            <a:r>
              <a:rPr lang="nl-NL" dirty="0"/>
              <a:t> meteo 3413, 5450, 5505, … , USB</a:t>
            </a:r>
          </a:p>
          <a:p>
            <a:r>
              <a:rPr lang="nl-NL" dirty="0"/>
              <a:t>Buzzer 4625, Bakens, …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F0930C-4925-E802-D0C7-71F3695F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BCE76F7-C1D9-1707-B891-1019687DAE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65" y="1916832"/>
            <a:ext cx="4950707" cy="16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1FBB7-9988-F09A-8582-12D73C0B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/>
              <a:t>Leuk dingetje: </a:t>
            </a:r>
            <a:r>
              <a:rPr lang="nl-NL" dirty="0">
                <a:hlinkClick r:id="rId2"/>
              </a:rPr>
              <a:t>Philips BX391A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79D35C-A5F2-90EB-AF14-7B370DBD6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Bijna standaard KLM radio in kunststof</a:t>
            </a:r>
          </a:p>
          <a:p>
            <a:r>
              <a:rPr lang="nl-NL" dirty="0"/>
              <a:t>Maar extra: Tropenband</a:t>
            </a:r>
          </a:p>
          <a:p>
            <a:r>
              <a:rPr lang="nl-NL" dirty="0"/>
              <a:t>En DM71 oogje</a:t>
            </a:r>
          </a:p>
          <a:p>
            <a:r>
              <a:rPr lang="nl-NL" dirty="0"/>
              <a:t>1959, 34cm</a:t>
            </a:r>
          </a:p>
          <a:p>
            <a:endParaRPr lang="nl-NL" dirty="0"/>
          </a:p>
          <a:p>
            <a:r>
              <a:rPr lang="nl-NL" dirty="0"/>
              <a:t>Hoort met plastic</a:t>
            </a:r>
            <a:br>
              <a:rPr lang="nl-NL" dirty="0"/>
            </a:br>
            <a:r>
              <a:rPr lang="nl-NL" dirty="0"/>
              <a:t>rooster!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29AD93-60CC-1F38-DBC6-C833CD1D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CE43078-EC6B-BFA1-45D7-A832B1516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4710212" cy="353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425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1326</Words>
  <Application>Microsoft Office PowerPoint</Application>
  <PresentationFormat>Diavoorstelling (4:3)</PresentationFormat>
  <Paragraphs>346</Paragraphs>
  <Slides>47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0" baseType="lpstr">
      <vt:lpstr>Arial</vt:lpstr>
      <vt:lpstr>Calibri</vt:lpstr>
      <vt:lpstr>Kantoorthema</vt:lpstr>
      <vt:lpstr>Aristona SA3133A (1962)</vt:lpstr>
      <vt:lpstr>Wat gaan we doen</vt:lpstr>
      <vt:lpstr>1. Tropen- en Visserij-Radio’s</vt:lpstr>
      <vt:lpstr>Gebruik in Europa</vt:lpstr>
      <vt:lpstr>Gebruik buiten Europa</vt:lpstr>
      <vt:lpstr>Geen Lange Golf in Tropen</vt:lpstr>
      <vt:lpstr>Radio’s in twee varianten</vt:lpstr>
      <vt:lpstr>Wat is er te horen?</vt:lpstr>
      <vt:lpstr>Leuk dingetje: Philips BX391A</vt:lpstr>
      <vt:lpstr>2. Techniek van de Aristona</vt:lpstr>
      <vt:lpstr>Toegepaste buizen</vt:lpstr>
      <vt:lpstr>Antennespoelen</vt:lpstr>
      <vt:lpstr>Blik op antennes</vt:lpstr>
      <vt:lpstr>Oscillatorspoelen</vt:lpstr>
      <vt:lpstr>Mengbuis is geschakeld</vt:lpstr>
      <vt:lpstr>LF deel</vt:lpstr>
      <vt:lpstr>Occasion in 1963</vt:lpstr>
      <vt:lpstr>Aanschaf en “Restauratie”</vt:lpstr>
      <vt:lpstr>Preventief vervangen?</vt:lpstr>
      <vt:lpstr>Tweede reparatie (mei 2026)</vt:lpstr>
      <vt:lpstr>3. De Schaal</vt:lpstr>
      <vt:lpstr>Lange Golf: 7 stations </vt:lpstr>
      <vt:lpstr>Middengolf: Radiokompas 1950</vt:lpstr>
      <vt:lpstr>Odessa / Simferopol 548m</vt:lpstr>
      <vt:lpstr>Parijs 510m</vt:lpstr>
      <vt:lpstr>Cairo</vt:lpstr>
      <vt:lpstr>Constantine, 263m</vt:lpstr>
      <vt:lpstr>Nice, 193m</vt:lpstr>
      <vt:lpstr>Franstalige netwerken</vt:lpstr>
      <vt:lpstr>De Tropenband</vt:lpstr>
      <vt:lpstr>4. De Toekan: Enkelzijband</vt:lpstr>
      <vt:lpstr>Uitleg Externe BFO</vt:lpstr>
      <vt:lpstr>Gebruik van Toekan</vt:lpstr>
      <vt:lpstr>Het NE555 printje</vt:lpstr>
      <vt:lpstr>Detail ontwerp van Toekan</vt:lpstr>
      <vt:lpstr>Opbouw in houten kistje</vt:lpstr>
      <vt:lpstr>De Toekan van buiten</vt:lpstr>
      <vt:lpstr>Nadelen van de Toekan</vt:lpstr>
      <vt:lpstr>Tweede project: Kaketoe</vt:lpstr>
      <vt:lpstr>5. Cymometer: Exact afstemmen</vt:lpstr>
      <vt:lpstr>Even die wekker mollen!</vt:lpstr>
      <vt:lpstr>Aansluiten op Oscillator</vt:lpstr>
      <vt:lpstr>Meten aan de meter</vt:lpstr>
      <vt:lpstr>Ondertussen in de Shack</vt:lpstr>
      <vt:lpstr>6. Conclusies</vt:lpstr>
      <vt:lpstr>Net zoiets: Erres RA653.1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68</cp:revision>
  <dcterms:created xsi:type="dcterms:W3CDTF">2019-01-19T09:21:01Z</dcterms:created>
  <dcterms:modified xsi:type="dcterms:W3CDTF">2026-06-04T13:42:17Z</dcterms:modified>
</cp:coreProperties>
</file>